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82" r:id="rId2"/>
    <p:sldId id="651" r:id="rId3"/>
    <p:sldId id="696" r:id="rId4"/>
    <p:sldId id="653" r:id="rId5"/>
    <p:sldId id="617" r:id="rId6"/>
    <p:sldId id="691" r:id="rId7"/>
    <p:sldId id="690" r:id="rId8"/>
    <p:sldId id="618" r:id="rId9"/>
    <p:sldId id="695" r:id="rId10"/>
    <p:sldId id="697" r:id="rId11"/>
    <p:sldId id="698" r:id="rId12"/>
    <p:sldId id="699" r:id="rId13"/>
    <p:sldId id="700" r:id="rId14"/>
    <p:sldId id="707" r:id="rId15"/>
    <p:sldId id="708" r:id="rId16"/>
    <p:sldId id="706" r:id="rId17"/>
    <p:sldId id="709" r:id="rId18"/>
    <p:sldId id="710" r:id="rId19"/>
    <p:sldId id="701" r:id="rId20"/>
    <p:sldId id="703" r:id="rId21"/>
    <p:sldId id="705" r:id="rId22"/>
    <p:sldId id="665" r:id="rId23"/>
    <p:sldId id="711" r:id="rId24"/>
    <p:sldId id="713" r:id="rId25"/>
    <p:sldId id="712" r:id="rId26"/>
    <p:sldId id="714" r:id="rId27"/>
    <p:sldId id="715" r:id="rId28"/>
    <p:sldId id="716" r:id="rId29"/>
    <p:sldId id="672" r:id="rId30"/>
    <p:sldId id="676" r:id="rId31"/>
  </p:sldIdLst>
  <p:sldSz cx="9144000" cy="6858000" type="screen4x3"/>
  <p:notesSz cx="6794500" cy="9918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ael Looby" initials="ML" lastIdx="14" clrIdx="0"/>
  <p:cmAuthor id="1" name="Stein, Andrew" initials="SA" lastIdx="1" clrIdx="1">
    <p:extLst/>
  </p:cmAuthor>
  <p:cmAuthor id="2" name="Stein, Andrew" initials="SA [2]" lastIdx="1" clrIdx="2">
    <p:extLst/>
  </p:cmAuthor>
  <p:cmAuthor id="3" name="Stein, Andrew" initials="SA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CC1B00"/>
    <a:srgbClr val="1AC82F"/>
    <a:srgbClr val="843B03"/>
    <a:srgbClr val="FFCC9B"/>
    <a:srgbClr val="FF8E49"/>
    <a:srgbClr val="33CDCD"/>
    <a:srgbClr val="6C65FE"/>
    <a:srgbClr val="5BD059"/>
    <a:srgbClr val="B98F0E"/>
    <a:srgbClr val="004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260" autoAdjust="0"/>
    <p:restoredTop sz="94485" autoAdjust="0"/>
  </p:normalViewPr>
  <p:slideViewPr>
    <p:cSldViewPr snapToGrid="0" snapToObjects="1">
      <p:cViewPr varScale="1">
        <p:scale>
          <a:sx n="102" d="100"/>
          <a:sy n="102" d="100"/>
        </p:scale>
        <p:origin x="200" y="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309A4C6-9350-6D4B-A71F-F0D050E939B4}" type="datetimeFigureOut">
              <a:rPr lang="en-US"/>
              <a:pPr>
                <a:defRPr/>
              </a:pPr>
              <a:t>3/16/17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1813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21813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BBB2D1DB-ACD5-8245-8DE2-20EDAAE12F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1051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1362423-2047-DD4E-8832-799138BD56A1}" type="datetimeFigureOut">
              <a:rPr lang="en-US"/>
              <a:pPr>
                <a:defRPr/>
              </a:pPr>
              <a:t>3/16/17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700"/>
            <a:ext cx="5435600" cy="44624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noProof="0" smtClean="0"/>
              <a:t>Click to edit Master text styles</a:t>
            </a:r>
          </a:p>
          <a:p>
            <a:pPr lvl="1"/>
            <a:r>
              <a:rPr lang="x-none" noProof="0" smtClean="0"/>
              <a:t>Second level</a:t>
            </a:r>
          </a:p>
          <a:p>
            <a:pPr lvl="2"/>
            <a:r>
              <a:rPr lang="x-none" noProof="0" smtClean="0"/>
              <a:t>Third level</a:t>
            </a:r>
          </a:p>
          <a:p>
            <a:pPr lvl="3"/>
            <a:r>
              <a:rPr lang="x-none" noProof="0" smtClean="0"/>
              <a:t>Fourth level</a:t>
            </a:r>
          </a:p>
          <a:p>
            <a:pPr lvl="4"/>
            <a:r>
              <a:rPr lang="x-none" noProof="0" smtClean="0"/>
              <a:t>Fifth level</a:t>
            </a:r>
            <a:endParaRPr 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1813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21813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F2950AF-B6E7-A447-85B8-5E42DA1F55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106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2950AF-B6E7-A447-85B8-5E42DA1F554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1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2950AF-B6E7-A447-85B8-5E42DA1F554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55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mtClean="0"/>
              <a:t>Even if only 0.1% of target is free at 150mg dose regimen,</a:t>
            </a:r>
          </a:p>
          <a:p>
            <a:r>
              <a:rPr lang="en-US" sz="1200" smtClean="0"/>
              <a:t>the 200x accumulation means that free IL-17 has only been reduced by 20% compared to baseline </a:t>
            </a:r>
          </a:p>
          <a:p>
            <a:r>
              <a:rPr lang="en-US" sz="1200" smtClean="0"/>
              <a:t>(0.1% × 200 = 20%)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2950AF-B6E7-A447-85B8-5E42DA1F554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95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2950AF-B6E7-A447-85B8-5E42DA1F554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2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NOLP clar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1413"/>
            <a:ext cx="7497763" cy="231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19"/>
          <p:cNvSpPr>
            <a:spLocks/>
          </p:cNvSpPr>
          <p:nvPr/>
        </p:nvSpPr>
        <p:spPr bwMode="auto">
          <a:xfrm>
            <a:off x="6810375" y="1141413"/>
            <a:ext cx="2333625" cy="2312987"/>
          </a:xfrm>
          <a:custGeom>
            <a:avLst/>
            <a:gdLst>
              <a:gd name="T0" fmla="*/ 0 w 1470"/>
              <a:gd name="T1" fmla="*/ 2147483647 h 1455"/>
              <a:gd name="T2" fmla="*/ 0 w 1470"/>
              <a:gd name="T3" fmla="*/ 0 h 1455"/>
              <a:gd name="T4" fmla="*/ 2147483647 w 1470"/>
              <a:gd name="T5" fmla="*/ 0 h 1455"/>
              <a:gd name="T6" fmla="*/ 2147483647 w 1470"/>
              <a:gd name="T7" fmla="*/ 2147483647 h 1455"/>
              <a:gd name="T8" fmla="*/ 2147483647 w 1470"/>
              <a:gd name="T9" fmla="*/ 2147483647 h 1455"/>
              <a:gd name="T10" fmla="*/ 2147483647 w 1470"/>
              <a:gd name="T11" fmla="*/ 2147483647 h 1455"/>
              <a:gd name="T12" fmla="*/ 2147483647 w 1470"/>
              <a:gd name="T13" fmla="*/ 2147483647 h 1455"/>
              <a:gd name="T14" fmla="*/ 2147483647 w 1470"/>
              <a:gd name="T15" fmla="*/ 2147483647 h 1455"/>
              <a:gd name="T16" fmla="*/ 2147483647 w 1470"/>
              <a:gd name="T17" fmla="*/ 2147483647 h 1455"/>
              <a:gd name="T18" fmla="*/ 2147483647 w 1470"/>
              <a:gd name="T19" fmla="*/ 2147483647 h 1455"/>
              <a:gd name="T20" fmla="*/ 2147483647 w 1470"/>
              <a:gd name="T21" fmla="*/ 2147483647 h 1455"/>
              <a:gd name="T22" fmla="*/ 2147483647 w 1470"/>
              <a:gd name="T23" fmla="*/ 2147483647 h 1455"/>
              <a:gd name="T24" fmla="*/ 0 w 1470"/>
              <a:gd name="T25" fmla="*/ 2147483647 h 145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470" h="1455">
                <a:moveTo>
                  <a:pt x="0" y="609"/>
                </a:moveTo>
                <a:lnTo>
                  <a:pt x="0" y="0"/>
                </a:lnTo>
                <a:lnTo>
                  <a:pt x="1470" y="0"/>
                </a:lnTo>
                <a:lnTo>
                  <a:pt x="1470" y="1455"/>
                </a:lnTo>
                <a:lnTo>
                  <a:pt x="3" y="1455"/>
                </a:lnTo>
                <a:lnTo>
                  <a:pt x="3" y="840"/>
                </a:lnTo>
                <a:lnTo>
                  <a:pt x="45" y="831"/>
                </a:lnTo>
                <a:lnTo>
                  <a:pt x="87" y="801"/>
                </a:lnTo>
                <a:lnTo>
                  <a:pt x="117" y="738"/>
                </a:lnTo>
                <a:lnTo>
                  <a:pt x="108" y="678"/>
                </a:lnTo>
                <a:lnTo>
                  <a:pt x="78" y="630"/>
                </a:lnTo>
                <a:lnTo>
                  <a:pt x="33" y="615"/>
                </a:lnTo>
                <a:lnTo>
                  <a:pt x="0" y="6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18" descr="OPEN pp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75" y="1141413"/>
            <a:ext cx="1673225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6" descr="NVS_Onc RG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94"/>
          <a:stretch>
            <a:fillRect/>
          </a:stretch>
        </p:blipFill>
        <p:spPr bwMode="auto">
          <a:xfrm>
            <a:off x="7273925" y="6350000"/>
            <a:ext cx="1216025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27063" y="3708400"/>
            <a:ext cx="7432675" cy="530225"/>
          </a:xfrm>
        </p:spPr>
        <p:txBody>
          <a:bodyPr anchor="t"/>
          <a:lstStyle>
            <a:lvl1pPr>
              <a:lnSpc>
                <a:spcPct val="90000"/>
              </a:lnSpc>
              <a:spcBef>
                <a:spcPct val="40000"/>
              </a:spcBef>
              <a:defRPr sz="3200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30238" y="4313238"/>
            <a:ext cx="7432675" cy="366712"/>
          </a:xfrm>
        </p:spPr>
        <p:txBody>
          <a:bodyPr/>
          <a:lstStyle>
            <a:lvl1pPr marL="0" indent="0" eaLnBrk="0" hangingPunct="0">
              <a:lnSpc>
                <a:spcPct val="90000"/>
              </a:lnSpc>
              <a:spcBef>
                <a:spcPct val="40000"/>
              </a:spcBef>
              <a:buFont typeface="Wingdings" pitchFamily="2" charset="2"/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3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44637A-632C-C944-86A3-04870097BF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92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94500" y="325438"/>
            <a:ext cx="2081213" cy="2747962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6100" y="325438"/>
            <a:ext cx="6096000" cy="2747962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80EF6E-2030-FC48-B4FC-EF104CF30D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35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305999"/>
            <a:ext cx="8318530" cy="802800"/>
          </a:xfrm>
          <a:prstGeom prst="rect">
            <a:avLst/>
          </a:prstGeom>
        </p:spPr>
        <p:txBody>
          <a:bodyPr tIns="126000" anchor="t"/>
          <a:lstStyle>
            <a:lvl1pPr>
              <a:lnSpc>
                <a:spcPct val="750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x-none" noProof="0" smtClean="0"/>
              <a:t>Click to edit Master title style</a:t>
            </a:r>
            <a:endParaRPr lang="en-US" noProof="0" dirty="0"/>
          </a:p>
        </p:txBody>
      </p:sp>
      <p:sp>
        <p:nvSpPr>
          <p:cNvPr id="10" name="Textplatzhalter 9" descr="Subtitle" title="Subtitle"/>
          <p:cNvSpPr>
            <a:spLocks noGrp="1"/>
          </p:cNvSpPr>
          <p:nvPr>
            <p:ph type="body" sz="quarter" idx="10"/>
          </p:nvPr>
        </p:nvSpPr>
        <p:spPr>
          <a:xfrm>
            <a:off x="540000" y="738554"/>
            <a:ext cx="8311392" cy="367571"/>
          </a:xfrm>
        </p:spPr>
        <p:txBody>
          <a:bodyPr anchor="b">
            <a:noAutofit/>
          </a:bodyPr>
          <a:lstStyle>
            <a:lvl1pPr marL="0" indent="0">
              <a:lnSpc>
                <a:spcPct val="95000"/>
              </a:lnSpc>
              <a:buNone/>
              <a:defRPr sz="2000" b="0" i="1">
                <a:solidFill>
                  <a:schemeClr val="tx1"/>
                </a:solidFill>
              </a:defRPr>
            </a:lvl1pPr>
          </a:lstStyle>
          <a:p>
            <a:pPr lvl="0"/>
            <a:r>
              <a:rPr lang="x-none" noProof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23875" y="1346200"/>
            <a:ext cx="8334405" cy="4940320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 baseline="0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 baseline="0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fld id="{0C0F531D-82AB-6C46-B590-3393D509E2D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98975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 descr="Subtitle" title="Subtitle"/>
          <p:cNvSpPr>
            <a:spLocks noGrp="1"/>
          </p:cNvSpPr>
          <p:nvPr>
            <p:ph type="body" sz="quarter" idx="10"/>
          </p:nvPr>
        </p:nvSpPr>
        <p:spPr>
          <a:xfrm>
            <a:off x="540000" y="738554"/>
            <a:ext cx="8311392" cy="367571"/>
          </a:xfrm>
        </p:spPr>
        <p:txBody>
          <a:bodyPr anchor="b">
            <a:noAutofit/>
          </a:bodyPr>
          <a:lstStyle>
            <a:lvl1pPr marL="0" indent="0">
              <a:lnSpc>
                <a:spcPct val="95000"/>
              </a:lnSpc>
              <a:buNone/>
              <a:defRPr sz="2000" b="0" i="1">
                <a:solidFill>
                  <a:schemeClr val="tx1"/>
                </a:solidFill>
              </a:defRPr>
            </a:lvl1pPr>
          </a:lstStyle>
          <a:p>
            <a:pPr lvl="0"/>
            <a:r>
              <a:rPr lang="x-none" noProof="0" smtClean="0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9750" y="305999"/>
            <a:ext cx="8318530" cy="802800"/>
          </a:xfrm>
          <a:prstGeom prst="rect">
            <a:avLst/>
          </a:prstGeom>
        </p:spPr>
        <p:txBody>
          <a:bodyPr tIns="126000" anchor="t"/>
          <a:lstStyle>
            <a:lvl1pPr>
              <a:lnSpc>
                <a:spcPct val="750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x-none" noProof="0" smtClean="0"/>
              <a:t>Click to edit Master title style</a:t>
            </a:r>
            <a:endParaRPr lang="en-US" noProof="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 baseline="0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 baseline="0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fld id="{45333A32-CD29-4343-B8DA-615B9607EB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1236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322043"/>
            <a:ext cx="8329613" cy="505266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B1102-547D-A047-911B-65ECE9A8D9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14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803430"/>
            <a:ext cx="7772400" cy="1267014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B2FF9B-769F-144A-BB16-A272DC02C3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8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322043"/>
            <a:ext cx="8329613" cy="505266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6100" y="1343025"/>
            <a:ext cx="4087813" cy="1730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6313" y="1343025"/>
            <a:ext cx="4089400" cy="1730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DC4908-0172-8F4B-A6C9-87E7E7D4EF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2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0872"/>
            <a:ext cx="8229600" cy="505266"/>
          </a:xfrm>
        </p:spPr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2FF23-7830-9740-BE41-295C556399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20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8F8C2-F172-9443-890B-11227FDF35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43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2E437A-EBB8-9546-9FDE-32B5A9E00F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78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A5C9A1-5FC2-E04A-B516-E9BA01CCD9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5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x-none" noProof="0" smtClean="0"/>
              <a:t>Drag picture to placeholder or click icon to add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CF55F-FFDD-1941-A897-E1DA9E8310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55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1"/>
          <p:cNvSpPr>
            <a:spLocks noChangeArrowheads="1"/>
          </p:cNvSpPr>
          <p:nvPr/>
        </p:nvSpPr>
        <p:spPr bwMode="gray">
          <a:xfrm>
            <a:off x="0" y="998538"/>
            <a:ext cx="9140825" cy="63500"/>
          </a:xfrm>
          <a:prstGeom prst="rect">
            <a:avLst/>
          </a:prstGeom>
          <a:solidFill>
            <a:srgbClr val="6A554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546100" y="322263"/>
            <a:ext cx="832961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546100" y="1343025"/>
            <a:ext cx="8329613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x-none" dirty="0" smtClean="0"/>
              <a:t>Click to edit Master text styles</a:t>
            </a:r>
          </a:p>
          <a:p>
            <a:pPr lvl="1"/>
            <a:r>
              <a:rPr lang="x-none" dirty="0" smtClean="0"/>
              <a:t>Second level</a:t>
            </a:r>
          </a:p>
          <a:p>
            <a:pPr lvl="2"/>
            <a:r>
              <a:rPr lang="x-none" dirty="0" smtClean="0"/>
              <a:t>Third level</a:t>
            </a:r>
          </a:p>
          <a:p>
            <a:pPr lvl="3"/>
            <a:r>
              <a:rPr lang="x-none" dirty="0" smtClean="0"/>
              <a:t>Fourth level</a:t>
            </a:r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7388" y="6402388"/>
            <a:ext cx="6477000" cy="25082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7F7F7F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8163" y="6402388"/>
            <a:ext cx="400050" cy="2476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7F7F7F"/>
                </a:solidFill>
                <a:cs typeface="+mn-cs"/>
              </a:defRPr>
            </a:lvl1pPr>
          </a:lstStyle>
          <a:p>
            <a:pPr>
              <a:defRPr/>
            </a:pPr>
            <a:fld id="{2D6F2127-F0CF-774F-970B-AF2F06B137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1" r:id="rId12"/>
    <p:sldLayoutId id="2147483972" r:id="rId13"/>
  </p:sldLayoutIdLst>
  <p:hf hd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Arial" charset="0"/>
        </a:defRPr>
      </a:lvl9pPr>
    </p:titleStyle>
    <p:bodyStyle>
      <a:lvl1pPr marL="233363" indent="-233363" algn="l" rtl="0" eaLnBrk="1" fontAlgn="base" hangingPunct="1">
        <a:lnSpc>
          <a:spcPct val="95000"/>
        </a:lnSpc>
        <a:spcBef>
          <a:spcPct val="75000"/>
        </a:spcBef>
        <a:spcAft>
          <a:spcPct val="0"/>
        </a:spcAft>
        <a:buClr>
          <a:schemeClr val="accent1"/>
        </a:buClr>
        <a:buSzPct val="110000"/>
        <a:buFont typeface="Arial"/>
        <a:buChar char="•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98463" indent="-163513" algn="l" rtl="0" eaLnBrk="1" fontAlgn="base" hangingPunct="1">
        <a:lnSpc>
          <a:spcPct val="95000"/>
        </a:lnSpc>
        <a:spcBef>
          <a:spcPct val="40000"/>
        </a:spcBef>
        <a:spcAft>
          <a:spcPct val="0"/>
        </a:spcAft>
        <a:buClr>
          <a:srgbClr val="917B69"/>
        </a:buClr>
        <a:buFont typeface="Arial"/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577850" indent="-17780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Font typeface="Arial"/>
        <a:buChar char="•"/>
        <a:defRPr>
          <a:solidFill>
            <a:schemeClr val="tx1"/>
          </a:solidFill>
          <a:latin typeface="+mn-lt"/>
          <a:ea typeface="ＭＳ Ｐゴシック" charset="0"/>
        </a:defRPr>
      </a:lvl3pPr>
      <a:lvl4pPr marL="752475" indent="-173038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lr>
          <a:schemeClr val="tx1"/>
        </a:buClr>
        <a:buFont typeface="Arial"/>
        <a:buChar char="•"/>
        <a:defRPr sz="1600">
          <a:solidFill>
            <a:schemeClr val="tx1"/>
          </a:solidFill>
          <a:latin typeface="+mn-lt"/>
          <a:ea typeface="ＭＳ Ｐゴシック" charset="0"/>
        </a:defRPr>
      </a:lvl4pPr>
      <a:lvl5pPr marL="917575" indent="-163513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400">
          <a:solidFill>
            <a:schemeClr val="tx1"/>
          </a:solidFill>
          <a:latin typeface="+mn-lt"/>
          <a:ea typeface="ＭＳ Ｐゴシック" charset="0"/>
        </a:defRPr>
      </a:lvl5pPr>
      <a:lvl6pPr marL="1374775" indent="-163513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1831975" indent="-163513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2289175" indent="-163513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2746375" indent="-163513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4.png"/><Relationship Id="rId5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736601"/>
            <a:ext cx="9144000" cy="3138722"/>
            <a:chOff x="0" y="736601"/>
            <a:chExt cx="9144000" cy="3138722"/>
          </a:xfrm>
          <a:solidFill>
            <a:schemeClr val="bg2"/>
          </a:solidFill>
        </p:grpSpPr>
        <p:sp>
          <p:nvSpPr>
            <p:cNvPr id="8" name="Rectangle 7"/>
            <p:cNvSpPr/>
            <p:nvPr/>
          </p:nvSpPr>
          <p:spPr>
            <a:xfrm>
              <a:off x="0" y="736601"/>
              <a:ext cx="9144000" cy="3073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31799" y="861391"/>
              <a:ext cx="8177213" cy="30139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1798" y="4071560"/>
            <a:ext cx="8712201" cy="1421928"/>
          </a:xfrm>
        </p:spPr>
        <p:txBody>
          <a:bodyPr/>
          <a:lstStyle/>
          <a:p>
            <a:r>
              <a:rPr lang="en-US" dirty="0"/>
              <a:t>Assessing the Identifiability of Models for Monoclonal Antibody Target Mediated Drug Disposition </a:t>
            </a:r>
            <a:r>
              <a:rPr lang="en-US" dirty="0" smtClean="0"/>
              <a:t>Using </a:t>
            </a:r>
            <a:r>
              <a:rPr lang="en-US" dirty="0"/>
              <a:t>a New Metric of </a:t>
            </a:r>
            <a:r>
              <a:rPr lang="en-US" dirty="0" smtClean="0"/>
              <a:t>Potency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4892" y="5806114"/>
            <a:ext cx="6189662" cy="769441"/>
          </a:xfrm>
        </p:spPr>
        <p:txBody>
          <a:bodyPr/>
          <a:lstStyle/>
          <a:p>
            <a:r>
              <a:rPr lang="en-US" dirty="0" smtClean="0"/>
              <a:t>Andy Stein, Prasad Ramakrishna</a:t>
            </a:r>
          </a:p>
          <a:p>
            <a:r>
              <a:rPr lang="en-US" dirty="0" smtClean="0"/>
              <a:t>Pharmacometrics, Novartis - July 13, 2016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76600" y="1657414"/>
            <a:ext cx="5295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+</a:t>
            </a:r>
            <a:endParaRPr lang="en-US" sz="54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562600" y="2190814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508874" y="1057628"/>
            <a:ext cx="1275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Complex</a:t>
            </a:r>
            <a:endParaRPr lang="en-US" sz="24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550120">
            <a:off x="1750861" y="1599720"/>
            <a:ext cx="946844" cy="1021363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4495800" y="2013012"/>
            <a:ext cx="304800" cy="3048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550120">
            <a:off x="6627661" y="1599720"/>
            <a:ext cx="946844" cy="1021363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7696200" y="2241612"/>
            <a:ext cx="304800" cy="3048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1676400" y="2483145"/>
            <a:ext cx="1268070" cy="774469"/>
            <a:chOff x="838200" y="4648200"/>
            <a:chExt cx="1268070" cy="1948383"/>
          </a:xfrm>
          <a:solidFill>
            <a:schemeClr val="accent1">
              <a:lumMod val="40000"/>
              <a:lumOff val="60000"/>
            </a:schemeClr>
          </a:solidFill>
        </p:grpSpPr>
        <p:cxnSp>
          <p:nvCxnSpPr>
            <p:cNvPr id="37" name="Straight Arrow Connector 36"/>
            <p:cNvCxnSpPr/>
            <p:nvPr/>
          </p:nvCxnSpPr>
          <p:spPr>
            <a:xfrm>
              <a:off x="1524000" y="4648200"/>
              <a:ext cx="0" cy="91440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838200" y="5590000"/>
              <a:ext cx="1268070" cy="100658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t1/2 ≈ 21d</a:t>
              </a:r>
              <a:endParaRPr lang="en-US" sz="20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119723" y="2483145"/>
            <a:ext cx="1138077" cy="774469"/>
            <a:chOff x="995523" y="4648200"/>
            <a:chExt cx="1138077" cy="1948383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1524000" y="4648200"/>
              <a:ext cx="0" cy="914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995523" y="5590000"/>
              <a:ext cx="1138077" cy="1006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t1/2 ≈ 1h</a:t>
              </a:r>
              <a:endParaRPr lang="en-US" sz="20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629400" y="2483145"/>
            <a:ext cx="1268070" cy="774469"/>
            <a:chOff x="838200" y="4648200"/>
            <a:chExt cx="1268070" cy="1948383"/>
          </a:xfrm>
          <a:solidFill>
            <a:schemeClr val="accent1">
              <a:lumMod val="40000"/>
              <a:lumOff val="60000"/>
            </a:schemeClr>
          </a:solidFill>
        </p:grpSpPr>
        <p:cxnSp>
          <p:nvCxnSpPr>
            <p:cNvPr id="43" name="Straight Arrow Connector 42"/>
            <p:cNvCxnSpPr/>
            <p:nvPr/>
          </p:nvCxnSpPr>
          <p:spPr>
            <a:xfrm>
              <a:off x="1524000" y="4648200"/>
              <a:ext cx="0" cy="91440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838200" y="5590000"/>
              <a:ext cx="1268070" cy="100658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t1/2 ≈ 21d</a:t>
              </a:r>
              <a:endParaRPr lang="en-US" sz="2000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784474" y="1057628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Drug</a:t>
            </a:r>
            <a:endParaRPr lang="en-US" sz="2400" dirty="0"/>
          </a:p>
        </p:txBody>
      </p:sp>
      <p:sp>
        <p:nvSpPr>
          <p:cNvPr id="46" name="TextBox 45"/>
          <p:cNvSpPr txBox="1"/>
          <p:nvPr/>
        </p:nvSpPr>
        <p:spPr>
          <a:xfrm>
            <a:off x="4229674" y="1057628"/>
            <a:ext cx="1040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Target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095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PK-binding model </a:t>
            </a:r>
            <a:endParaRPr lang="en-US" dirty="0"/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546100" y="3311525"/>
            <a:ext cx="8329613" cy="1384995"/>
          </a:xfrm>
        </p:spPr>
        <p:txBody>
          <a:bodyPr/>
          <a:lstStyle/>
          <a:p>
            <a:r>
              <a:rPr lang="en-US" sz="2000" b="1" dirty="0" smtClean="0"/>
              <a:t>Assumption: </a:t>
            </a:r>
            <a:r>
              <a:rPr lang="en-US" sz="2000" dirty="0" smtClean="0"/>
              <a:t>Target binding and synthesis in the peripheral compartment.</a:t>
            </a:r>
          </a:p>
          <a:p>
            <a:pPr lvl="1"/>
            <a:r>
              <a:rPr lang="en-US" dirty="0" smtClean="0"/>
              <a:t>This assumption is made out of convenience: data is not rich enough to identify additional peripheral parameters.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0337" y="1817110"/>
            <a:ext cx="972305" cy="445511"/>
          </a:xfrm>
          <a:prstGeom prst="rect">
            <a:avLst/>
          </a:prstGeom>
          <a:solidFill>
            <a:schemeClr val="bg2">
              <a:lumMod val="8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 smtClean="0"/>
              <a:t>Drug (D)</a:t>
            </a:r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4180742" y="1880858"/>
            <a:ext cx="361846" cy="276999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sz="1800" dirty="0" smtClean="0"/>
              <a:t>+</a:t>
            </a:r>
            <a:endParaRPr lang="en-US" sz="1800" dirty="0"/>
          </a:p>
        </p:txBody>
      </p:sp>
      <p:sp>
        <p:nvSpPr>
          <p:cNvPr id="12" name="Rectangle 11"/>
          <p:cNvSpPr/>
          <p:nvPr/>
        </p:nvSpPr>
        <p:spPr>
          <a:xfrm>
            <a:off x="4384820" y="1817110"/>
            <a:ext cx="1125243" cy="445511"/>
          </a:xfrm>
          <a:prstGeom prst="rect">
            <a:avLst/>
          </a:prstGeom>
          <a:solidFill>
            <a:schemeClr val="bg2">
              <a:lumMod val="8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 smtClean="0"/>
              <a:t>Target (T)</a:t>
            </a:r>
            <a:endParaRPr lang="en-US" sz="1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560374" y="2036834"/>
            <a:ext cx="551191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276661" y="1817110"/>
            <a:ext cx="1537159" cy="445511"/>
          </a:xfrm>
          <a:prstGeom prst="rect">
            <a:avLst/>
          </a:prstGeom>
          <a:solidFill>
            <a:schemeClr val="bg2">
              <a:lumMod val="8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 smtClean="0"/>
              <a:t>Complex (DT)</a:t>
            </a:r>
            <a:endParaRPr lang="en-US" sz="1800" dirty="0"/>
          </a:p>
        </p:txBody>
      </p:sp>
      <p:grpSp>
        <p:nvGrpSpPr>
          <p:cNvPr id="9" name="Group 8"/>
          <p:cNvGrpSpPr/>
          <p:nvPr/>
        </p:nvGrpSpPr>
        <p:grpSpPr>
          <a:xfrm>
            <a:off x="3277397" y="1266701"/>
            <a:ext cx="723538" cy="563538"/>
            <a:chOff x="3277397" y="1266701"/>
            <a:chExt cx="723538" cy="563538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3627738" y="1587396"/>
              <a:ext cx="0" cy="24284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277397" y="1266701"/>
              <a:ext cx="7235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/>
                <a:t>Dose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38981" y="1205695"/>
            <a:ext cx="539556" cy="618132"/>
            <a:chOff x="4738981" y="1205695"/>
            <a:chExt cx="539556" cy="618132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4980091" y="1580984"/>
              <a:ext cx="0" cy="24284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38981" y="1205695"/>
              <a:ext cx="539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k</a:t>
              </a:r>
              <a:r>
                <a:rPr lang="en-US" sz="1800" baseline="-25000" dirty="0" smtClean="0"/>
                <a:t>syn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627738" y="2212249"/>
            <a:ext cx="4452782" cy="370875"/>
            <a:chOff x="3627738" y="2212249"/>
            <a:chExt cx="4452782" cy="370875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3627738" y="2275749"/>
              <a:ext cx="0" cy="24284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980091" y="2275749"/>
              <a:ext cx="0" cy="24284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7008620" y="2275749"/>
              <a:ext cx="0" cy="24284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632706" y="2213792"/>
              <a:ext cx="860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k</a:t>
              </a:r>
              <a:r>
                <a:rPr lang="en-US" sz="1800" baseline="-25000" dirty="0" smtClean="0"/>
                <a:t>eD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985059" y="2212249"/>
              <a:ext cx="818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k</a:t>
              </a:r>
              <a:r>
                <a:rPr lang="en-US" sz="1800" baseline="-25000" dirty="0" smtClean="0"/>
                <a:t>eT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066323" y="2212249"/>
              <a:ext cx="10141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k</a:t>
              </a:r>
              <a:r>
                <a:rPr lang="en-US" sz="1800" baseline="-25000" dirty="0" smtClean="0"/>
                <a:t>eDT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635316" y="1605429"/>
            <a:ext cx="860565" cy="747670"/>
            <a:chOff x="5635316" y="1605429"/>
            <a:chExt cx="860565" cy="747670"/>
          </a:xfrm>
        </p:grpSpPr>
        <p:sp>
          <p:nvSpPr>
            <p:cNvPr id="29" name="TextBox 28"/>
            <p:cNvSpPr txBox="1"/>
            <p:nvPr/>
          </p:nvSpPr>
          <p:spPr>
            <a:xfrm>
              <a:off x="5635316" y="1605429"/>
              <a:ext cx="860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 smtClean="0"/>
                <a:t>k</a:t>
              </a:r>
              <a:r>
                <a:rPr lang="en-US" sz="1800" baseline="-25000" dirty="0" err="1" smtClean="0"/>
                <a:t>on</a:t>
              </a:r>
              <a:endParaRPr lang="en-US" sz="1800" baseline="-25000" dirty="0" smtClean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635316" y="1983767"/>
              <a:ext cx="860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 smtClean="0"/>
                <a:t>k</a:t>
              </a:r>
              <a:r>
                <a:rPr lang="en-US" sz="1800" baseline="-25000" dirty="0" err="1" smtClean="0"/>
                <a:t>off</a:t>
              </a:r>
              <a:endParaRPr lang="en-US" sz="1800" baseline="-25000" dirty="0" smtClean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800" y="1596210"/>
            <a:ext cx="2979221" cy="810183"/>
            <a:chOff x="431800" y="1596210"/>
            <a:chExt cx="2979221" cy="810183"/>
          </a:xfrm>
        </p:grpSpPr>
        <p:sp>
          <p:nvSpPr>
            <p:cNvPr id="25" name="Rectangle 24"/>
            <p:cNvSpPr/>
            <p:nvPr/>
          </p:nvSpPr>
          <p:spPr>
            <a:xfrm>
              <a:off x="431800" y="1817110"/>
              <a:ext cx="1900586" cy="445511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800" dirty="0" smtClean="0"/>
                <a:t>Drug-</a:t>
              </a:r>
              <a:r>
                <a:rPr lang="en-US" sz="1800" dirty="0" err="1" smtClean="0"/>
                <a:t>Periph</a:t>
              </a:r>
              <a:r>
                <a:rPr lang="en-US" sz="1800" dirty="0" smtClean="0"/>
                <a:t> (D</a:t>
              </a:r>
              <a:r>
                <a:rPr lang="en-US" sz="1800" baseline="-25000" dirty="0" smtClean="0"/>
                <a:t>P</a:t>
              </a:r>
              <a:r>
                <a:rPr lang="en-US" sz="1800" dirty="0" smtClean="0"/>
                <a:t>)</a:t>
              </a:r>
              <a:endParaRPr lang="en-US" sz="1800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493048" y="1596210"/>
              <a:ext cx="917973" cy="810183"/>
              <a:chOff x="2480348" y="1596210"/>
              <a:chExt cx="917973" cy="810183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>
                <a:off x="2480348" y="2036834"/>
                <a:ext cx="551191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headEnd type="arrow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2537756" y="1596210"/>
                <a:ext cx="8605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/>
                  <a:t>k</a:t>
                </a:r>
                <a:r>
                  <a:rPr lang="en-US" sz="1800" baseline="-25000" dirty="0" smtClean="0"/>
                  <a:t>12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537756" y="2037061"/>
                <a:ext cx="8605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/>
                  <a:t>k</a:t>
                </a:r>
                <a:r>
                  <a:rPr lang="en-US" sz="1800" baseline="-25000" dirty="0" smtClean="0"/>
                  <a:t>21</a:t>
                </a:r>
              </a:p>
            </p:txBody>
          </p:sp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3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PK-binding model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2740" y="5437754"/>
            <a:ext cx="7785100" cy="828688"/>
          </a:xfrm>
        </p:spPr>
        <p:txBody>
          <a:bodyPr/>
          <a:lstStyle/>
          <a:p>
            <a:r>
              <a:rPr lang="en-US" sz="1800" dirty="0" smtClean="0"/>
              <a:t>Not all parameters of this model are identifiable. </a:t>
            </a:r>
          </a:p>
          <a:p>
            <a:r>
              <a:rPr lang="en-US" sz="1800" dirty="0" smtClean="0"/>
              <a:t>We only measure total target, which is the sum: T</a:t>
            </a:r>
            <a:r>
              <a:rPr lang="en-US" sz="1800" baseline="-25000" dirty="0" smtClean="0"/>
              <a:t>tot</a:t>
            </a:r>
            <a:r>
              <a:rPr lang="en-US" sz="1800" dirty="0" smtClean="0"/>
              <a:t> = T + DT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0337" y="1817110"/>
            <a:ext cx="972305" cy="445511"/>
          </a:xfrm>
          <a:prstGeom prst="rect">
            <a:avLst/>
          </a:prstGeom>
          <a:solidFill>
            <a:schemeClr val="bg2">
              <a:lumMod val="8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 smtClean="0"/>
              <a:t>Drug (D)</a:t>
            </a:r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4180742" y="1880858"/>
            <a:ext cx="361846" cy="276999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</a:rPr>
              <a:t>+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84820" y="1817110"/>
            <a:ext cx="1125243" cy="445511"/>
          </a:xfrm>
          <a:prstGeom prst="rect">
            <a:avLst/>
          </a:prstGeom>
          <a:solidFill>
            <a:schemeClr val="bg2">
              <a:lumMod val="8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 smtClean="0">
                <a:solidFill>
                  <a:srgbClr val="000000"/>
                </a:solidFill>
              </a:rPr>
              <a:t>Target (T)</a:t>
            </a:r>
            <a:endParaRPr lang="en-US" sz="1800" dirty="0">
              <a:solidFill>
                <a:srgbClr val="0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560374" y="2036834"/>
            <a:ext cx="551191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276661" y="1817110"/>
            <a:ext cx="1537159" cy="445511"/>
          </a:xfrm>
          <a:prstGeom prst="rect">
            <a:avLst/>
          </a:prstGeom>
          <a:solidFill>
            <a:schemeClr val="bg2">
              <a:lumMod val="8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 smtClean="0">
                <a:solidFill>
                  <a:srgbClr val="000000"/>
                </a:solidFill>
              </a:rPr>
              <a:t>Complex (DT)</a:t>
            </a:r>
            <a:endParaRPr lang="en-US" sz="1800" dirty="0">
              <a:solidFill>
                <a:srgbClr val="00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627738" y="1587396"/>
            <a:ext cx="0" cy="24284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627738" y="2275749"/>
            <a:ext cx="0" cy="24284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277397" y="1266701"/>
            <a:ext cx="72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Dose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980091" y="2275749"/>
            <a:ext cx="0" cy="24284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980091" y="1580984"/>
            <a:ext cx="0" cy="24284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008620" y="2275749"/>
            <a:ext cx="0" cy="24284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38981" y="1205695"/>
            <a:ext cx="539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</a:rPr>
              <a:t>k</a:t>
            </a:r>
            <a:r>
              <a:rPr lang="en-US" sz="1800" baseline="-25000" dirty="0" smtClean="0">
                <a:solidFill>
                  <a:srgbClr val="000000"/>
                </a:solidFill>
              </a:rPr>
              <a:t>syn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32706" y="2213792"/>
            <a:ext cx="86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k</a:t>
            </a:r>
            <a:r>
              <a:rPr lang="en-US" sz="1800" baseline="-25000" dirty="0" smtClean="0"/>
              <a:t>eD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85059" y="2212249"/>
            <a:ext cx="81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</a:rPr>
              <a:t>k</a:t>
            </a:r>
            <a:r>
              <a:rPr lang="en-US" sz="1800" baseline="-25000" dirty="0" smtClean="0">
                <a:solidFill>
                  <a:srgbClr val="000000"/>
                </a:solidFill>
              </a:rPr>
              <a:t>eT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66323" y="2212249"/>
            <a:ext cx="101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</a:rPr>
              <a:t>k</a:t>
            </a:r>
            <a:r>
              <a:rPr lang="en-US" sz="1800" baseline="-25000" dirty="0" smtClean="0">
                <a:solidFill>
                  <a:srgbClr val="000000"/>
                </a:solidFill>
              </a:rPr>
              <a:t>eDT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116737" y="2784552"/>
            <a:ext cx="8851702" cy="2377075"/>
            <a:chOff x="412750" y="3249025"/>
            <a:chExt cx="6794500" cy="1824625"/>
          </a:xfrm>
        </p:grpSpPr>
        <p:sp>
          <p:nvSpPr>
            <p:cNvPr id="27" name="Rectangle 26"/>
            <p:cNvSpPr/>
            <p:nvPr/>
          </p:nvSpPr>
          <p:spPr>
            <a:xfrm>
              <a:off x="1480878" y="3249025"/>
              <a:ext cx="1087997" cy="5159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Dose or Synthesis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593032" y="3367549"/>
              <a:ext cx="1299663" cy="5159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Elimination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267319" y="3367549"/>
              <a:ext cx="901730" cy="5159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Binding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844460" y="3367549"/>
              <a:ext cx="1316597" cy="5159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Distribution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Left Brace 31"/>
            <p:cNvSpPr/>
            <p:nvPr/>
          </p:nvSpPr>
          <p:spPr>
            <a:xfrm rot="5400000">
              <a:off x="1924673" y="3340713"/>
              <a:ext cx="182262" cy="1031751"/>
            </a:xfrm>
            <a:prstGeom prst="leftBrac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Left Brace 32"/>
            <p:cNvSpPr/>
            <p:nvPr/>
          </p:nvSpPr>
          <p:spPr>
            <a:xfrm rot="5400000">
              <a:off x="3068510" y="3282759"/>
              <a:ext cx="182266" cy="1147668"/>
            </a:xfrm>
            <a:prstGeom prst="leftBrac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Left Brace 33"/>
            <p:cNvSpPr/>
            <p:nvPr/>
          </p:nvSpPr>
          <p:spPr>
            <a:xfrm rot="5400000">
              <a:off x="4636584" y="2907271"/>
              <a:ext cx="182272" cy="1898650"/>
            </a:xfrm>
            <a:prstGeom prst="leftBrac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Left Brace 34"/>
            <p:cNvSpPr/>
            <p:nvPr/>
          </p:nvSpPr>
          <p:spPr>
            <a:xfrm rot="5400000">
              <a:off x="6375541" y="3117764"/>
              <a:ext cx="182267" cy="1477661"/>
            </a:xfrm>
            <a:prstGeom prst="leftBrac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50" y="3943350"/>
              <a:ext cx="6794500" cy="11303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5635316" y="1605429"/>
            <a:ext cx="860565" cy="747670"/>
            <a:chOff x="5635316" y="1605429"/>
            <a:chExt cx="860565" cy="747670"/>
          </a:xfrm>
        </p:grpSpPr>
        <p:sp>
          <p:nvSpPr>
            <p:cNvPr id="38" name="TextBox 37"/>
            <p:cNvSpPr txBox="1"/>
            <p:nvPr/>
          </p:nvSpPr>
          <p:spPr>
            <a:xfrm>
              <a:off x="5635316" y="1605429"/>
              <a:ext cx="860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 smtClean="0">
                  <a:solidFill>
                    <a:srgbClr val="000000"/>
                  </a:solidFill>
                </a:rPr>
                <a:t>k</a:t>
              </a:r>
              <a:r>
                <a:rPr lang="en-US" sz="1800" baseline="-25000" dirty="0" err="1" smtClean="0">
                  <a:solidFill>
                    <a:srgbClr val="000000"/>
                  </a:solidFill>
                </a:rPr>
                <a:t>on</a:t>
              </a:r>
              <a:endParaRPr lang="en-US" sz="1800" baseline="-250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635316" y="1983767"/>
              <a:ext cx="860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 smtClean="0">
                  <a:solidFill>
                    <a:srgbClr val="000000"/>
                  </a:solidFill>
                </a:rPr>
                <a:t>k</a:t>
              </a:r>
              <a:r>
                <a:rPr lang="en-US" sz="1800" baseline="-25000" dirty="0" err="1" smtClean="0">
                  <a:solidFill>
                    <a:srgbClr val="000000"/>
                  </a:solidFill>
                </a:rPr>
                <a:t>off</a:t>
              </a:r>
              <a:endParaRPr lang="en-US" sz="1800" baseline="-25000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480348" y="1596210"/>
            <a:ext cx="917973" cy="810183"/>
            <a:chOff x="2480348" y="1596210"/>
            <a:chExt cx="917973" cy="810183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2480348" y="2036834"/>
              <a:ext cx="551191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2537756" y="1596210"/>
              <a:ext cx="860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k</a:t>
              </a:r>
              <a:r>
                <a:rPr lang="en-US" sz="1800" baseline="-25000" dirty="0" smtClean="0"/>
                <a:t>12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537756" y="2037061"/>
              <a:ext cx="860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k</a:t>
              </a:r>
              <a:r>
                <a:rPr lang="en-US" sz="1800" baseline="-25000" dirty="0" smtClean="0"/>
                <a:t>21</a:t>
              </a:r>
            </a:p>
          </p:txBody>
        </p:sp>
      </p:grpSp>
      <p:sp>
        <p:nvSpPr>
          <p:cNvPr id="44" name="Rectangle 43"/>
          <p:cNvSpPr/>
          <p:nvPr/>
        </p:nvSpPr>
        <p:spPr>
          <a:xfrm>
            <a:off x="431800" y="1817110"/>
            <a:ext cx="1900586" cy="445511"/>
          </a:xfrm>
          <a:prstGeom prst="rect">
            <a:avLst/>
          </a:prstGeom>
          <a:solidFill>
            <a:schemeClr val="bg2">
              <a:lumMod val="8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 smtClean="0"/>
              <a:t>Drug-</a:t>
            </a:r>
            <a:r>
              <a:rPr lang="en-US" sz="1800" dirty="0" err="1" smtClean="0"/>
              <a:t>Periph</a:t>
            </a:r>
            <a:r>
              <a:rPr lang="en-US" sz="1800" dirty="0" smtClean="0"/>
              <a:t> (D</a:t>
            </a:r>
            <a:r>
              <a:rPr lang="en-US" sz="1800" baseline="-25000" dirty="0" smtClean="0"/>
              <a:t>P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8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Quasi-Equilibrium Assumption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343025"/>
            <a:ext cx="8329613" cy="2834109"/>
          </a:xfrm>
        </p:spPr>
        <p:txBody>
          <a:bodyPr/>
          <a:lstStyle/>
          <a:p>
            <a:r>
              <a:rPr lang="en-US" sz="2000" b="1" dirty="0"/>
              <a:t>Assumption: </a:t>
            </a:r>
            <a:r>
              <a:rPr lang="en-US" sz="2000" dirty="0" smtClean="0"/>
              <a:t>binding is rapid such that drug, target, and complex stay in equilibrium.</a:t>
            </a:r>
            <a:endParaRPr lang="en-US" sz="2000" dirty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This assumption allows us to reduce number of state variables from four [D, T, DT, D</a:t>
            </a:r>
            <a:r>
              <a:rPr lang="en-US" sz="2000" baseline="-25000" dirty="0" smtClean="0"/>
              <a:t>P</a:t>
            </a:r>
            <a:r>
              <a:rPr lang="en-US" sz="2000" dirty="0" smtClean="0"/>
              <a:t>] to three [</a:t>
            </a:r>
            <a:r>
              <a:rPr lang="en-US" sz="2000" dirty="0" err="1" smtClean="0"/>
              <a:t>D</a:t>
            </a:r>
            <a:r>
              <a:rPr lang="en-US" sz="2000" baseline="-25000" dirty="0" err="1" smtClean="0"/>
              <a:t>tot</a:t>
            </a:r>
            <a:r>
              <a:rPr lang="en-US" sz="2000" dirty="0" smtClean="0"/>
              <a:t>, T</a:t>
            </a:r>
            <a:r>
              <a:rPr lang="en-US" sz="2000" baseline="-25000" dirty="0" smtClean="0"/>
              <a:t>tot</a:t>
            </a:r>
            <a:r>
              <a:rPr lang="en-US" sz="2000" dirty="0" smtClean="0"/>
              <a:t>, D</a:t>
            </a:r>
            <a:r>
              <a:rPr lang="en-US" sz="2000" baseline="-25000" dirty="0" smtClean="0"/>
              <a:t>P</a:t>
            </a:r>
            <a:r>
              <a:rPr lang="en-US" sz="2000" dirty="0" smtClean="0"/>
              <a:t>] plus an algebraic set of equations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17" y="2017525"/>
            <a:ext cx="2432983" cy="1012382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19" b="84753"/>
          <a:stretch/>
        </p:blipFill>
        <p:spPr>
          <a:xfrm>
            <a:off x="924580" y="4725988"/>
            <a:ext cx="2471737" cy="77127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r="31366" b="43631"/>
          <a:stretch/>
        </p:blipFill>
        <p:spPr>
          <a:xfrm>
            <a:off x="4162418" y="4177134"/>
            <a:ext cx="4498982" cy="180073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4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176362"/>
            <a:ext cx="8329613" cy="796628"/>
          </a:xfrm>
        </p:spPr>
        <p:txBody>
          <a:bodyPr/>
          <a:lstStyle/>
          <a:p>
            <a:r>
              <a:rPr lang="en-US" dirty="0" smtClean="0"/>
              <a:t>The Quasi-Equilibrium Model</a:t>
            </a:r>
            <a:br>
              <a:rPr lang="en-US" dirty="0" smtClean="0"/>
            </a:br>
            <a:r>
              <a:rPr lang="en-US" sz="2000" dirty="0" smtClean="0"/>
              <a:t>Binding only occurs in central compartment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38213" y="3434804"/>
            <a:ext cx="7119992" cy="2139802"/>
            <a:chOff x="2895600" y="4723450"/>
            <a:chExt cx="5480048" cy="1499550"/>
          </a:xfrm>
        </p:grpSpPr>
        <p:sp>
          <p:nvSpPr>
            <p:cNvPr id="7" name="Rectangle 6"/>
            <p:cNvSpPr/>
            <p:nvPr/>
          </p:nvSpPr>
          <p:spPr>
            <a:xfrm>
              <a:off x="3885267" y="4723450"/>
              <a:ext cx="1087997" cy="5159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Dose or Synthesis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295842" y="4850440"/>
              <a:ext cx="1299663" cy="5159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Elimination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014603" y="4850440"/>
              <a:ext cx="1316597" cy="5159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Distribution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Left Brace 9"/>
            <p:cNvSpPr/>
            <p:nvPr/>
          </p:nvSpPr>
          <p:spPr>
            <a:xfrm rot="5400000">
              <a:off x="4329062" y="4823604"/>
              <a:ext cx="182262" cy="1031751"/>
            </a:xfrm>
            <a:prstGeom prst="leftBrac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eft Brace 10"/>
            <p:cNvSpPr/>
            <p:nvPr/>
          </p:nvSpPr>
          <p:spPr>
            <a:xfrm rot="5400000">
              <a:off x="5799102" y="4422513"/>
              <a:ext cx="182260" cy="1833936"/>
            </a:xfrm>
            <a:prstGeom prst="leftBrac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e 11"/>
            <p:cNvSpPr/>
            <p:nvPr/>
          </p:nvSpPr>
          <p:spPr>
            <a:xfrm rot="5400000">
              <a:off x="7545684" y="4600655"/>
              <a:ext cx="182267" cy="1477661"/>
            </a:xfrm>
            <a:prstGeom prst="leftBrac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latex-image-1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333"/>
            <a:stretch/>
          </p:blipFill>
          <p:spPr>
            <a:xfrm>
              <a:off x="2895600" y="5239350"/>
              <a:ext cx="5461000" cy="983650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3170337" y="1817110"/>
            <a:ext cx="972305" cy="445511"/>
          </a:xfrm>
          <a:prstGeom prst="rect">
            <a:avLst/>
          </a:prstGeom>
          <a:solidFill>
            <a:schemeClr val="bg2">
              <a:lumMod val="8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 smtClean="0"/>
              <a:t>Drug (D)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4180742" y="1880858"/>
            <a:ext cx="361846" cy="276999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</a:rPr>
              <a:t>+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384820" y="1817110"/>
            <a:ext cx="1125243" cy="445511"/>
          </a:xfrm>
          <a:prstGeom prst="rect">
            <a:avLst/>
          </a:prstGeom>
          <a:solidFill>
            <a:schemeClr val="bg2">
              <a:lumMod val="8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 smtClean="0">
                <a:solidFill>
                  <a:srgbClr val="000000"/>
                </a:solidFill>
              </a:rPr>
              <a:t>Target (T)</a:t>
            </a:r>
            <a:endParaRPr lang="en-US" sz="1800" dirty="0">
              <a:solidFill>
                <a:srgbClr val="0000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560374" y="2036834"/>
            <a:ext cx="551191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76661" y="1817110"/>
            <a:ext cx="1537159" cy="445511"/>
          </a:xfrm>
          <a:prstGeom prst="rect">
            <a:avLst/>
          </a:prstGeom>
          <a:solidFill>
            <a:schemeClr val="bg2">
              <a:lumMod val="8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 smtClean="0">
                <a:solidFill>
                  <a:srgbClr val="000000"/>
                </a:solidFill>
              </a:rPr>
              <a:t>Complex (DT)</a:t>
            </a:r>
            <a:endParaRPr lang="en-US" sz="1800" dirty="0">
              <a:solidFill>
                <a:srgbClr val="00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627738" y="1587396"/>
            <a:ext cx="0" cy="24284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627738" y="2275749"/>
            <a:ext cx="0" cy="24284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277397" y="1266701"/>
            <a:ext cx="72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Dose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980091" y="2275749"/>
            <a:ext cx="0" cy="24284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980091" y="1580984"/>
            <a:ext cx="0" cy="24284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008620" y="2275749"/>
            <a:ext cx="0" cy="24284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38981" y="1205695"/>
            <a:ext cx="539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</a:rPr>
              <a:t>k</a:t>
            </a:r>
            <a:r>
              <a:rPr lang="en-US" sz="1800" baseline="-25000" dirty="0" smtClean="0">
                <a:solidFill>
                  <a:srgbClr val="000000"/>
                </a:solidFill>
              </a:rPr>
              <a:t>syn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32706" y="2213792"/>
            <a:ext cx="86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k</a:t>
            </a:r>
            <a:r>
              <a:rPr lang="en-US" sz="1800" baseline="-25000" dirty="0" smtClean="0"/>
              <a:t>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85059" y="2212249"/>
            <a:ext cx="81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</a:rPr>
              <a:t>k</a:t>
            </a:r>
            <a:r>
              <a:rPr lang="en-US" sz="1800" baseline="-25000" dirty="0" smtClean="0">
                <a:solidFill>
                  <a:srgbClr val="000000"/>
                </a:solidFill>
              </a:rPr>
              <a:t>eT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66323" y="2212249"/>
            <a:ext cx="101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</a:rPr>
              <a:t>k</a:t>
            </a:r>
            <a:r>
              <a:rPr lang="en-US" sz="1800" baseline="-25000" dirty="0" smtClean="0">
                <a:solidFill>
                  <a:srgbClr val="000000"/>
                </a:solidFill>
              </a:rPr>
              <a:t>eDT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8163" y="1817110"/>
            <a:ext cx="1794223" cy="445511"/>
          </a:xfrm>
          <a:prstGeom prst="rect">
            <a:avLst/>
          </a:prstGeom>
          <a:solidFill>
            <a:schemeClr val="bg2">
              <a:lumMod val="8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 smtClean="0"/>
              <a:t>Drug-</a:t>
            </a:r>
            <a:r>
              <a:rPr lang="en-US" sz="1800" dirty="0" err="1" smtClean="0"/>
              <a:t>Periph</a:t>
            </a:r>
            <a:r>
              <a:rPr lang="en-US" sz="1800" dirty="0" smtClean="0"/>
              <a:t> (D</a:t>
            </a:r>
            <a:r>
              <a:rPr lang="en-US" sz="1800" baseline="-25000" dirty="0" smtClean="0"/>
              <a:t>P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480348" y="2036834"/>
            <a:ext cx="551191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634837" y="1638527"/>
            <a:ext cx="81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</a:rPr>
              <a:t>K</a:t>
            </a:r>
            <a:r>
              <a:rPr lang="en-US" sz="1800" baseline="-25000" dirty="0" smtClean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55861" y="5771634"/>
            <a:ext cx="7337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Concentrations D, T, and DT are solved for using </a:t>
            </a:r>
          </a:p>
          <a:p>
            <a:r>
              <a:rPr lang="en-US" sz="1800" dirty="0" smtClean="0"/>
              <a:t>algebraic binding equations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563156" y="1608910"/>
            <a:ext cx="86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k</a:t>
            </a:r>
            <a:r>
              <a:rPr lang="en-US" sz="1800" baseline="-25000" dirty="0" smtClean="0"/>
              <a:t>12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63156" y="2049761"/>
            <a:ext cx="86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k</a:t>
            </a:r>
            <a:r>
              <a:rPr lang="en-US" sz="1800" baseline="-25000" dirty="0" smtClean="0"/>
              <a:t>21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323838"/>
            <a:ext cx="8329613" cy="501676"/>
          </a:xfrm>
        </p:spPr>
        <p:txBody>
          <a:bodyPr/>
          <a:lstStyle/>
          <a:p>
            <a:r>
              <a:rPr lang="en-US" dirty="0" smtClean="0"/>
              <a:t>Model fit to drug PK and target accumulation data</a:t>
            </a:r>
            <a:endParaRPr lang="en-US" dirty="0"/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3124200" y="539324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rgbClr val="7F7F7F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043579" y="1242720"/>
            <a:ext cx="4200554" cy="4423575"/>
            <a:chOff x="4968690" y="1034184"/>
            <a:chExt cx="4583656" cy="4819784"/>
          </a:xfrm>
        </p:grpSpPr>
        <p:pic>
          <p:nvPicPr>
            <p:cNvPr id="8" name="Picture 7" descr="Task01_AIN457_IL17_1dose_ModelFit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52" t="7712" r="36510"/>
            <a:stretch/>
          </p:blipFill>
          <p:spPr>
            <a:xfrm>
              <a:off x="5049536" y="2133600"/>
              <a:ext cx="3265790" cy="372036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968690" y="1034184"/>
              <a:ext cx="4118530" cy="905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Total Target Concentration</a:t>
              </a:r>
            </a:p>
            <a:p>
              <a:pPr algn="ctr"/>
              <a:r>
                <a:rPr lang="en-US" sz="2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(subcutaneous dosing)</a:t>
              </a:r>
              <a:endParaRPr lang="en-US" sz="2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86219" y="4724400"/>
              <a:ext cx="961222" cy="402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150 mg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229600" y="3810000"/>
              <a:ext cx="1322746" cy="503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CDCD"/>
                  </a:solidFill>
                </a:rPr>
                <a:t>700 mg</a:t>
              </a:r>
              <a:endParaRPr lang="en-US" dirty="0">
                <a:solidFill>
                  <a:srgbClr val="33CDCD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3400" y="1202309"/>
            <a:ext cx="3833087" cy="4492026"/>
            <a:chOff x="666690" y="1334417"/>
            <a:chExt cx="3833087" cy="4492026"/>
          </a:xfrm>
        </p:grpSpPr>
        <p:sp>
          <p:nvSpPr>
            <p:cNvPr id="13" name="TextBox 12"/>
            <p:cNvSpPr txBox="1"/>
            <p:nvPr/>
          </p:nvSpPr>
          <p:spPr>
            <a:xfrm>
              <a:off x="1279435" y="1334417"/>
              <a:ext cx="28568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Drug Concentration</a:t>
              </a:r>
            </a:p>
            <a:p>
              <a:pPr algn="ctr"/>
              <a:r>
                <a:rPr lang="en-US" sz="2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(700 mg i</a:t>
              </a:r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v</a:t>
              </a:r>
              <a:r>
                <a:rPr lang="en-US" sz="2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dosing)</a:t>
              </a:r>
              <a:endParaRPr lang="en-US" sz="2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66690" y="2209800"/>
              <a:ext cx="3833087" cy="3616643"/>
              <a:chOff x="666690" y="2209800"/>
              <a:chExt cx="3833087" cy="361664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3000" y="2209800"/>
                <a:ext cx="3356777" cy="339218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1415723" y="5334000"/>
                <a:ext cx="2933495" cy="492443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600" dirty="0" smtClean="0"/>
                  <a:t>0         3           6         9          12</a:t>
                </a:r>
              </a:p>
              <a:p>
                <a:pPr algn="ctr"/>
                <a:r>
                  <a:rPr lang="en-US" sz="1600" dirty="0" smtClean="0"/>
                  <a:t>Time (Weeks)</a:t>
                </a:r>
                <a:endParaRPr lang="en-US" sz="1600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75364" y="2326228"/>
                <a:ext cx="256480" cy="2908489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1800" dirty="0" smtClean="0"/>
                  <a:t>60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en-US" sz="1800" dirty="0" smtClean="0"/>
                  <a:t>50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en-US" sz="1800" dirty="0" smtClean="0"/>
                  <a:t>40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en-US" sz="1800" dirty="0" smtClean="0"/>
                  <a:t>30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en-US" sz="1800" dirty="0" smtClean="0"/>
                  <a:t>20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en-US" sz="1800" dirty="0" smtClean="0"/>
                  <a:t>10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en-US" sz="1800" dirty="0"/>
                  <a:t>0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68527" y="3573727"/>
                <a:ext cx="15964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Conc. (ng/ml)</a:t>
                </a:r>
                <a:endParaRPr lang="en-US" sz="2000" dirty="0"/>
              </a:p>
            </p:txBody>
          </p:sp>
        </p:grpSp>
      </p:grp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70314" y="5808984"/>
            <a:ext cx="4891083" cy="92333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800" u="sng" dirty="0" smtClean="0"/>
              <a:t>Model can be used to:</a:t>
            </a:r>
            <a:r>
              <a:rPr lang="en-US" sz="1800" dirty="0" smtClean="0"/>
              <a:t> </a:t>
            </a:r>
          </a:p>
          <a:p>
            <a:r>
              <a:rPr lang="en-US" sz="1800" dirty="0" smtClean="0"/>
              <a:t>1) Describe available PK and total target data.</a:t>
            </a:r>
          </a:p>
          <a:p>
            <a:r>
              <a:rPr lang="en-US" sz="1800" dirty="0" smtClean="0"/>
              <a:t>2) Predict free target concentration</a:t>
            </a:r>
          </a:p>
        </p:txBody>
      </p:sp>
    </p:spTree>
    <p:extLst>
      <p:ext uri="{BB962C8B-B14F-4D97-AF65-F5344CB8AC3E}">
        <p14:creationId xmlns:p14="http://schemas.microsoft.com/office/powerpoint/2010/main" val="177859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8" r="35124"/>
          <a:stretch/>
        </p:blipFill>
        <p:spPr>
          <a:xfrm>
            <a:off x="2797533" y="1417750"/>
            <a:ext cx="2834641" cy="35341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5" r="6030"/>
          <a:stretch/>
        </p:blipFill>
        <p:spPr>
          <a:xfrm>
            <a:off x="5703431" y="1417750"/>
            <a:ext cx="2685506" cy="35341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119167"/>
            <a:ext cx="8329613" cy="911019"/>
          </a:xfrm>
        </p:spPr>
        <p:txBody>
          <a:bodyPr/>
          <a:lstStyle/>
          <a:p>
            <a:r>
              <a:rPr lang="en-US" dirty="0" smtClean="0"/>
              <a:t>Sensitivity analysis: total target plateaus, but free target continues to decline with dose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4198918"/>
              </p:ext>
            </p:extLst>
          </p:nvPr>
        </p:nvGraphicFramePr>
        <p:xfrm>
          <a:off x="3489533" y="5016284"/>
          <a:ext cx="2142641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2641"/>
              </a:tblGrid>
              <a:tr h="12573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Above 150 mg, </a:t>
                      </a:r>
                    </a:p>
                    <a:p>
                      <a:pPr algn="ctr"/>
                      <a:r>
                        <a:rPr lang="en-US" dirty="0" smtClean="0"/>
                        <a:t>total target</a:t>
                      </a:r>
                      <a:r>
                        <a:rPr lang="en-US" baseline="0" dirty="0" smtClean="0"/>
                        <a:t> concentration </a:t>
                      </a:r>
                    </a:p>
                    <a:p>
                      <a:pPr algn="ctr"/>
                      <a:r>
                        <a:rPr lang="en-US" baseline="0" dirty="0" smtClean="0"/>
                        <a:t>plateaus</a:t>
                      </a:r>
                    </a:p>
                    <a:p>
                      <a:pPr algn="ctr"/>
                      <a:r>
                        <a:rPr lang="en-US" b="1" baseline="0" dirty="0" smtClean="0"/>
                        <a:t>(measurable)</a:t>
                      </a:r>
                      <a:endParaRPr lang="en-US" b="1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Content Placeholder 8"/>
          <p:cNvGraphicFramePr>
            <a:graphicFrameLocks/>
          </p:cNvGraphicFramePr>
          <p:nvPr>
            <p:extLst/>
          </p:nvPr>
        </p:nvGraphicFramePr>
        <p:xfrm>
          <a:off x="6286893" y="5016284"/>
          <a:ext cx="258882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8820"/>
              </a:tblGrid>
              <a:tr h="12573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Above 150 mg, </a:t>
                      </a:r>
                    </a:p>
                    <a:p>
                      <a:pPr algn="ctr"/>
                      <a:r>
                        <a:rPr lang="en-US" dirty="0" smtClean="0"/>
                        <a:t>every 2x dose increase leads to 2x free target decrease</a:t>
                      </a:r>
                    </a:p>
                    <a:p>
                      <a:pPr algn="ctr"/>
                      <a:r>
                        <a:rPr lang="en-US" b="1" dirty="0" smtClean="0"/>
                        <a:t>(predicted)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3" r="64695"/>
          <a:stretch/>
        </p:blipFill>
        <p:spPr>
          <a:xfrm>
            <a:off x="293510" y="1353348"/>
            <a:ext cx="2554193" cy="3534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36004" y="1967084"/>
            <a:ext cx="1107996" cy="646331"/>
          </a:xfrm>
          <a:prstGeom prst="rect">
            <a:avLst/>
          </a:prstGeom>
          <a:solidFill>
            <a:srgbClr val="FFCC9B"/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/>
              <a:t>150 mg</a:t>
            </a:r>
          </a:p>
          <a:p>
            <a:r>
              <a:rPr lang="en-US" sz="1800" dirty="0" smtClean="0"/>
              <a:t>27% free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36004" y="2697277"/>
            <a:ext cx="1107996" cy="646331"/>
          </a:xfrm>
          <a:prstGeom prst="rect">
            <a:avLst/>
          </a:prstGeom>
          <a:solidFill>
            <a:srgbClr val="FF8E49"/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/>
              <a:t>300 mg</a:t>
            </a:r>
          </a:p>
          <a:p>
            <a:r>
              <a:rPr lang="en-US" sz="1800" dirty="0" smtClean="0"/>
              <a:t>1</a:t>
            </a:r>
            <a:r>
              <a:rPr lang="en-US" sz="1800" dirty="0"/>
              <a:t>4</a:t>
            </a:r>
            <a:r>
              <a:rPr lang="en-US" sz="1800" dirty="0" smtClean="0"/>
              <a:t>% free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34261" y="1486841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subcutaneous</a:t>
            </a:r>
          </a:p>
          <a:p>
            <a:pPr algn="ctr"/>
            <a:r>
              <a:rPr lang="en-US" sz="1400" dirty="0" smtClean="0"/>
              <a:t>dosing</a:t>
            </a:r>
          </a:p>
        </p:txBody>
      </p:sp>
      <p:graphicFrame>
        <p:nvGraphicFramePr>
          <p:cNvPr id="17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1214191"/>
              </p:ext>
            </p:extLst>
          </p:nvPr>
        </p:nvGraphicFramePr>
        <p:xfrm>
          <a:off x="687388" y="5016284"/>
          <a:ext cx="2142641" cy="1257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2641"/>
              </a:tblGrid>
              <a:tr h="125730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2</a:t>
                      </a:r>
                      <a:r>
                        <a:rPr lang="en-US" b="0" baseline="0" dirty="0" smtClean="0"/>
                        <a:t> compartment linear PK with subcutaneous absorption</a:t>
                      </a:r>
                      <a:endParaRPr lang="en-US" b="1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05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22313" y="2805995"/>
            <a:ext cx="7772400" cy="1261884"/>
          </a:xfrm>
        </p:spPr>
        <p:txBody>
          <a:bodyPr/>
          <a:lstStyle/>
          <a:p>
            <a:r>
              <a:rPr lang="en-US" dirty="0" smtClean="0"/>
              <a:t>mathematical analysis of drug-target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4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Quantity of Interest: Free Target vs Baseline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8B2FF9B-769F-144A-BB16-A272DC02C30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3" y="1432847"/>
            <a:ext cx="7129276" cy="113337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776028" y="2508080"/>
            <a:ext cx="1638782" cy="1779703"/>
            <a:chOff x="6776028" y="2508080"/>
            <a:chExt cx="1638782" cy="1779703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7164389" y="2508080"/>
              <a:ext cx="431030" cy="10315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776028" y="3641452"/>
              <a:ext cx="1638782" cy="64633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/>
                <a:t>2) Total Target</a:t>
              </a:r>
            </a:p>
            <a:p>
              <a:pPr algn="ctr"/>
              <a:r>
                <a:rPr lang="en-US" sz="1800" dirty="0" smtClean="0"/>
                <a:t>Accumulation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440688" y="2508081"/>
            <a:ext cx="1693990" cy="1779702"/>
            <a:chOff x="4440688" y="2508081"/>
            <a:chExt cx="1693990" cy="1779702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5265174" y="2508081"/>
              <a:ext cx="380132" cy="1031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40688" y="3641452"/>
              <a:ext cx="1693990" cy="64633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/>
                <a:t>1) Free Target </a:t>
              </a:r>
            </a:p>
            <a:p>
              <a:pPr algn="ctr"/>
              <a:r>
                <a:rPr lang="en-US" sz="1800" dirty="0" smtClean="0"/>
                <a:t>vs Total Target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091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Free Target vs Total Target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343025"/>
            <a:ext cx="8329613" cy="443198"/>
          </a:xfrm>
        </p:spPr>
        <p:txBody>
          <a:bodyPr/>
          <a:lstStyle/>
          <a:p>
            <a:r>
              <a:rPr lang="en-US" dirty="0" smtClean="0"/>
              <a:t>Algebraic manipulation of quasi-equilibrium equation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20" y="2301939"/>
            <a:ext cx="6023135" cy="34257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75368" y="180978"/>
            <a:ext cx="1693990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1) Free Target </a:t>
            </a:r>
          </a:p>
          <a:p>
            <a:pPr algn="ctr"/>
            <a:r>
              <a:rPr lang="en-US" sz="1800" dirty="0" smtClean="0"/>
              <a:t>vs Total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724863" y="4983595"/>
                <a:ext cx="1009572" cy="7539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≈ 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863" y="4983595"/>
                <a:ext cx="1009572" cy="7539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5425903" y="5946247"/>
            <a:ext cx="272561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When </a:t>
            </a:r>
            <a:r>
              <a:rPr lang="en-US" sz="2000" dirty="0" err="1" smtClean="0"/>
              <a:t>Dtot</a:t>
            </a:r>
            <a:r>
              <a:rPr lang="en-US" sz="2000" dirty="0" smtClean="0"/>
              <a:t> &gt;&gt; Ttot, Kd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52800" y="3063239"/>
            <a:ext cx="3680178" cy="1920355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2392680" y="3794760"/>
            <a:ext cx="224100" cy="868680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7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323838"/>
            <a:ext cx="8597900" cy="501676"/>
          </a:xfrm>
        </p:spPr>
        <p:txBody>
          <a:bodyPr/>
          <a:lstStyle/>
          <a:p>
            <a:r>
              <a:rPr lang="en-US" dirty="0" smtClean="0"/>
              <a:t>Analysis of total target dynamics before dosing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14" b="87618"/>
          <a:stretch/>
        </p:blipFill>
        <p:spPr>
          <a:xfrm>
            <a:off x="-2527743" y="2012544"/>
            <a:ext cx="14174726" cy="7520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27086" y="3185041"/>
            <a:ext cx="3811172" cy="46166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sto MT" charset="0"/>
                <a:ea typeface="Calisto MT" charset="0"/>
                <a:cs typeface="Calisto MT" charset="0"/>
              </a:rPr>
              <a:t>At steady state:</a:t>
            </a:r>
            <a:r>
              <a:rPr lang="en-US" i="1" dirty="0" smtClean="0"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i="1" dirty="0" err="1" smtClean="0">
                <a:latin typeface="Calisto MT" charset="0"/>
                <a:ea typeface="Calisto MT" charset="0"/>
                <a:cs typeface="Calisto MT" charset="0"/>
              </a:rPr>
              <a:t>dT</a:t>
            </a:r>
            <a:r>
              <a:rPr lang="en-US" i="1" baseline="-25000" dirty="0" err="1" smtClean="0">
                <a:latin typeface="Calisto MT" charset="0"/>
                <a:ea typeface="Calisto MT" charset="0"/>
                <a:cs typeface="Calisto MT" charset="0"/>
              </a:rPr>
              <a:t>tot</a:t>
            </a:r>
            <a:r>
              <a:rPr lang="en-US" i="1" dirty="0" smtClean="0">
                <a:latin typeface="Calisto MT" charset="0"/>
                <a:ea typeface="Calisto MT" charset="0"/>
                <a:cs typeface="Calisto MT" charset="0"/>
              </a:rPr>
              <a:t>/dt = </a:t>
            </a:r>
            <a:r>
              <a:rPr lang="en-US" dirty="0" smtClean="0">
                <a:latin typeface="Calisto MT" charset="0"/>
                <a:ea typeface="Calisto MT" charset="0"/>
                <a:cs typeface="Calisto MT" charset="0"/>
              </a:rPr>
              <a:t>0</a:t>
            </a:r>
            <a:endParaRPr lang="en-US" i="1" baseline="-25000" dirty="0" smtClean="0">
              <a:latin typeface="Calisto MT" charset="0"/>
              <a:ea typeface="Calisto MT" charset="0"/>
              <a:cs typeface="Calisto MT" charset="0"/>
            </a:endParaRPr>
          </a:p>
        </p:txBody>
      </p:sp>
      <p:pic>
        <p:nvPicPr>
          <p:cNvPr id="23" name="Picture 22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1" t="24183" b="62954"/>
          <a:stretch/>
        </p:blipFill>
        <p:spPr>
          <a:xfrm>
            <a:off x="2485413" y="3951651"/>
            <a:ext cx="3452845" cy="55611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696835" y="1716989"/>
            <a:ext cx="2828018" cy="919531"/>
            <a:chOff x="5696835" y="1716989"/>
            <a:chExt cx="2828018" cy="91953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6751320" y="2213276"/>
              <a:ext cx="1410546" cy="423244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696835" y="1716989"/>
              <a:ext cx="28280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Before Dose, DT=0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460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343025"/>
            <a:ext cx="8329613" cy="4127284"/>
          </a:xfrm>
        </p:spPr>
        <p:txBody>
          <a:bodyPr/>
          <a:lstStyle/>
          <a:p>
            <a:r>
              <a:rPr lang="en-US" dirty="0" smtClean="0"/>
              <a:t>Introduction to monoclonal antibody drugs.</a:t>
            </a:r>
          </a:p>
          <a:p>
            <a:r>
              <a:rPr lang="en-US" dirty="0" smtClean="0"/>
              <a:t>Present model for describing kinetics of monoclonal antibody drug and its target</a:t>
            </a:r>
          </a:p>
          <a:p>
            <a:r>
              <a:rPr lang="en-US" dirty="0" smtClean="0"/>
              <a:t>Analyze mathematical model to</a:t>
            </a:r>
          </a:p>
          <a:p>
            <a:pPr lvl="1"/>
            <a:r>
              <a:rPr lang="en-US" dirty="0" smtClean="0"/>
              <a:t>1) Identify </a:t>
            </a:r>
            <a:r>
              <a:rPr lang="en-US" dirty="0" err="1" smtClean="0"/>
              <a:t>nondimensional</a:t>
            </a:r>
            <a:r>
              <a:rPr lang="en-US" dirty="0" smtClean="0"/>
              <a:t> potency factor for target inhibition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2) Assess the identifiability of the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61017" y="4037141"/>
                <a:ext cx="3177215" cy="676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/>
                            <m:t>Free</m:t>
                          </m:r>
                          <m:r>
                            <m:rPr>
                              <m:nor/>
                            </m:rPr>
                            <a:rPr lang="en-US" sz="200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Target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000" b="0" i="0" smtClean="0"/>
                            <m:t>Baseline</m:t>
                          </m:r>
                          <m:r>
                            <m:rPr>
                              <m:nor/>
                            </m:rPr>
                            <a:rPr lang="en-US" sz="2000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Target</m:t>
                          </m:r>
                        </m:den>
                      </m:f>
                      <m:r>
                        <a:rPr lang="en-US" sz="2000" b="0" i="1" smtClean="0">
                          <a:latin typeface="Cambria Math" charset="0"/>
                        </a:rPr>
                        <m:t>≈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𝑎𝑐𝑐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017" y="4037141"/>
                <a:ext cx="3177215" cy="67601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50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119167"/>
            <a:ext cx="8597900" cy="911019"/>
          </a:xfrm>
        </p:spPr>
        <p:txBody>
          <a:bodyPr/>
          <a:lstStyle/>
          <a:p>
            <a:r>
              <a:rPr lang="en-US" dirty="0" smtClean="0"/>
              <a:t>Analysis of total target dynamics </a:t>
            </a:r>
            <a:br>
              <a:rPr lang="en-US" dirty="0" smtClean="0"/>
            </a:br>
            <a:r>
              <a:rPr lang="en-US" dirty="0" smtClean="0"/>
              <a:t>after dosing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14" b="87618"/>
          <a:stretch/>
        </p:blipFill>
        <p:spPr>
          <a:xfrm>
            <a:off x="-1224693" y="1964270"/>
            <a:ext cx="11181432" cy="59326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41981" y="4328155"/>
            <a:ext cx="8536261" cy="792488"/>
            <a:chOff x="368172" y="4722552"/>
            <a:chExt cx="6659758" cy="618277"/>
          </a:xfrm>
        </p:grpSpPr>
        <p:pic>
          <p:nvPicPr>
            <p:cNvPr id="10" name="Picture 9" descr="latex-image-1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9" t="75869" r="21958" b="894"/>
            <a:stretch/>
          </p:blipFill>
          <p:spPr>
            <a:xfrm>
              <a:off x="368172" y="4722552"/>
              <a:ext cx="6659758" cy="61827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115734" y="4858913"/>
              <a:ext cx="477486" cy="360178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Calisto MT" charset="0"/>
                  <a:ea typeface="Calisto MT" charset="0"/>
                  <a:cs typeface="Calisto MT" charset="0"/>
                </a:rPr>
                <a:t>T</a:t>
              </a:r>
              <a:r>
                <a:rPr lang="en-US" i="1" baseline="-25000" dirty="0" smtClean="0">
                  <a:latin typeface="Calisto MT" charset="0"/>
                  <a:ea typeface="Calisto MT" charset="0"/>
                  <a:cs typeface="Calisto MT" charset="0"/>
                </a:rPr>
                <a:t>acc</a:t>
              </a:r>
            </a:p>
          </p:txBody>
        </p:sp>
      </p:grpSp>
      <p:pic>
        <p:nvPicPr>
          <p:cNvPr id="16" name="Picture 15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8" t="50921" b="35375"/>
          <a:stretch/>
        </p:blipFill>
        <p:spPr>
          <a:xfrm>
            <a:off x="2065114" y="3636098"/>
            <a:ext cx="2779936" cy="46732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3467" y="2796049"/>
            <a:ext cx="3722279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sto MT" charset="0"/>
                <a:ea typeface="Calisto MT" charset="0"/>
                <a:cs typeface="Calisto MT" charset="0"/>
              </a:rPr>
              <a:t>At steady state:</a:t>
            </a:r>
            <a:r>
              <a:rPr lang="en-US" i="1" dirty="0" smtClean="0"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i="1" dirty="0" err="1" smtClean="0">
                <a:latin typeface="Calisto MT" charset="0"/>
                <a:ea typeface="Calisto MT" charset="0"/>
                <a:cs typeface="Calisto MT" charset="0"/>
              </a:rPr>
              <a:t>dT</a:t>
            </a:r>
            <a:r>
              <a:rPr lang="en-US" i="1" baseline="-25000" dirty="0" err="1" smtClean="0">
                <a:latin typeface="Calisto MT" charset="0"/>
                <a:ea typeface="Calisto MT" charset="0"/>
                <a:cs typeface="Calisto MT" charset="0"/>
              </a:rPr>
              <a:t>tot</a:t>
            </a:r>
            <a:r>
              <a:rPr lang="en-US" i="1" dirty="0" smtClean="0">
                <a:latin typeface="Calisto MT" charset="0"/>
                <a:ea typeface="Calisto MT" charset="0"/>
                <a:cs typeface="Calisto MT" charset="0"/>
              </a:rPr>
              <a:t>/dt = </a:t>
            </a:r>
            <a:r>
              <a:rPr lang="en-US" dirty="0" smtClean="0">
                <a:latin typeface="Calisto MT" charset="0"/>
                <a:ea typeface="Calisto MT" charset="0"/>
                <a:cs typeface="Calisto MT" charset="0"/>
              </a:rPr>
              <a:t>0</a:t>
            </a:r>
            <a:endParaRPr lang="en-US" i="1" baseline="-25000" dirty="0" smtClean="0">
              <a:latin typeface="Calisto MT" charset="0"/>
              <a:ea typeface="Calisto MT" charset="0"/>
              <a:cs typeface="Calisto MT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100529" y="1091997"/>
            <a:ext cx="2645275" cy="1426706"/>
            <a:chOff x="7301639" y="1348301"/>
            <a:chExt cx="2063770" cy="1113076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7470807" y="2060621"/>
              <a:ext cx="489475" cy="400756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301639" y="1348301"/>
              <a:ext cx="2063770" cy="792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0000"/>
                  </a:solidFill>
                </a:rPr>
                <a:t>For large drug conc., </a:t>
              </a:r>
            </a:p>
            <a:p>
              <a:pPr algn="ctr"/>
              <a:r>
                <a:rPr lang="en-US" sz="2000" dirty="0" smtClean="0">
                  <a:solidFill>
                    <a:srgbClr val="FF0000"/>
                  </a:solidFill>
                </a:rPr>
                <a:t>most target is bound, </a:t>
              </a:r>
            </a:p>
            <a:p>
              <a:pPr algn="ctr"/>
              <a:r>
                <a:rPr lang="en-US" sz="2000" dirty="0" smtClean="0">
                  <a:solidFill>
                    <a:srgbClr val="FF0000"/>
                  </a:solidFill>
                </a:rPr>
                <a:t>T ≈ 0, and DT ≈ T</a:t>
              </a:r>
              <a:r>
                <a:rPr lang="en-US" sz="2000" baseline="-25000" dirty="0" smtClean="0">
                  <a:solidFill>
                    <a:srgbClr val="FF0000"/>
                  </a:solidFill>
                </a:rPr>
                <a:t>tot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402972" y="180978"/>
            <a:ext cx="1638782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2) Total Target</a:t>
            </a:r>
          </a:p>
          <a:p>
            <a:pPr algn="ctr"/>
            <a:r>
              <a:rPr lang="en-US" sz="1800" dirty="0" smtClean="0"/>
              <a:t>accumulation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17172" y="2050746"/>
            <a:ext cx="1280160" cy="461665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T</a:t>
            </a:r>
            <a:r>
              <a:rPr lang="en-US" baseline="-25000" dirty="0" smtClean="0">
                <a:solidFill>
                  <a:srgbClr val="FF0000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tot</a:t>
            </a:r>
          </a:p>
        </p:txBody>
      </p:sp>
    </p:spTree>
    <p:extLst>
      <p:ext uri="{BB962C8B-B14F-4D97-AF65-F5344CB8AC3E}">
        <p14:creationId xmlns:p14="http://schemas.microsoft.com/office/powerpoint/2010/main" val="157469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the free target compared to baseline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3" y="1432847"/>
            <a:ext cx="7129276" cy="113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97900" y="2763856"/>
                <a:ext cx="3116815" cy="8158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=  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𝐷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   ·  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𝑎𝑐𝑐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900" y="2763856"/>
                <a:ext cx="3116815" cy="8158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68395" y="3963320"/>
                <a:ext cx="6546536" cy="8851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Average</m:t>
                          </m:r>
                          <m:r>
                            <a:rPr lang="en-US" sz="2800" b="0" i="0" smtClean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Free</m:t>
                          </m:r>
                          <m:r>
                            <a:rPr lang="en-US" sz="2800" b="0" i="0" smtClean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Target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Baseline</m:t>
                          </m:r>
                          <m:r>
                            <a:rPr lang="en-US" sz="2800" b="0" i="0" smtClean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Target</m:t>
                          </m:r>
                        </m:den>
                      </m:f>
                      <m:r>
                        <a:rPr lang="en-US" sz="2800" b="0" i="0" smtClean="0">
                          <a:latin typeface="Cambria Math" charset="0"/>
                        </a:rPr>
                        <m:t>≈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sz="2800" b="0" i="1" baseline="-25000" smtClean="0">
                                  <a:latin typeface="Cambria Math" charset="0"/>
                                </a:rPr>
                                <m:t>𝑎𝑣𝑔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  · 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𝑎𝑐𝑐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395" y="3963320"/>
                <a:ext cx="6546536" cy="885114"/>
              </a:xfrm>
              <a:prstGeom prst="rect">
                <a:avLst/>
              </a:prstGeom>
              <a:blipFill rotWithShape="0">
                <a:blip r:embed="rId4"/>
                <a:stretch>
                  <a:fillRect b="-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144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323838"/>
            <a:ext cx="8329613" cy="501676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343026"/>
            <a:ext cx="8597900" cy="4404632"/>
          </a:xfrm>
        </p:spPr>
        <p:txBody>
          <a:bodyPr>
            <a:normAutofit/>
          </a:bodyPr>
          <a:lstStyle/>
          <a:p>
            <a:r>
              <a:rPr lang="en-US" dirty="0"/>
              <a:t>Three key parameters determine target inhibition when there is a large excess of drug relative to target at steady state.</a:t>
            </a:r>
          </a:p>
          <a:p>
            <a:pPr lvl="1"/>
            <a:r>
              <a:rPr lang="en-US" dirty="0"/>
              <a:t>Binding affinity (K</a:t>
            </a:r>
            <a:r>
              <a:rPr lang="en-US" baseline="-25000" dirty="0"/>
              <a:t>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Target accumulation factor (T</a:t>
            </a:r>
            <a:r>
              <a:rPr lang="en-US" baseline="-25000" dirty="0"/>
              <a:t>acc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Drug concentration (C</a:t>
            </a:r>
            <a:r>
              <a:rPr lang="en-US" baseline="-25000" dirty="0"/>
              <a:t>avg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these circumstances, doubling dose, halving dosing interval, or halving K</a:t>
            </a:r>
            <a:r>
              <a:rPr lang="en-US" baseline="-25000" dirty="0"/>
              <a:t>d</a:t>
            </a:r>
            <a:r>
              <a:rPr lang="en-US" dirty="0"/>
              <a:t> reduces free target by 50%</a:t>
            </a:r>
          </a:p>
          <a:p>
            <a:r>
              <a:rPr lang="en-US" dirty="0"/>
              <a:t>At high doses, total target reaches plateau.                                 </a:t>
            </a:r>
            <a:r>
              <a:rPr lang="en-US" i="1" dirty="0"/>
              <a:t>This does not mean target inhibition has reached </a:t>
            </a:r>
            <a:r>
              <a:rPr lang="en-US" i="1" dirty="0" smtClean="0"/>
              <a:t>plateau</a:t>
            </a:r>
            <a:endParaRPr lang="en-US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575780" y="236666"/>
                <a:ext cx="3177215" cy="676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/>
                            <m:t>Free</m:t>
                          </m:r>
                          <m:r>
                            <m:rPr>
                              <m:nor/>
                            </m:rPr>
                            <a:rPr lang="en-US" sz="200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Target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000" b="0" i="0" smtClean="0"/>
                            <m:t>Baseline</m:t>
                          </m:r>
                          <m:r>
                            <m:rPr>
                              <m:nor/>
                            </m:rPr>
                            <a:rPr lang="en-US" sz="2000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Target</m:t>
                          </m:r>
                        </m:den>
                      </m:f>
                      <m:r>
                        <a:rPr lang="en-US" sz="2000" b="0" i="1" smtClean="0">
                          <a:latin typeface="Cambria Math" charset="0"/>
                        </a:rPr>
                        <m:t>≈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𝑎𝑐𝑐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780" y="236666"/>
                <a:ext cx="3177215" cy="67601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70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805995"/>
            <a:ext cx="7772400" cy="1261884"/>
          </a:xfrm>
        </p:spPr>
        <p:txBody>
          <a:bodyPr/>
          <a:lstStyle/>
          <a:p>
            <a:r>
              <a:rPr lang="en-US" dirty="0" smtClean="0"/>
              <a:t>Analysis of total target kinetics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2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dynamics is characterized by 4 parameters</a:t>
            </a:r>
            <a:endParaRPr lang="en-US" dirty="0"/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546100" y="3342367"/>
            <a:ext cx="8329613" cy="2105192"/>
          </a:xfrm>
        </p:spPr>
        <p:txBody>
          <a:bodyPr/>
          <a:lstStyle/>
          <a:p>
            <a:r>
              <a:rPr lang="en-US" dirty="0" smtClean="0"/>
              <a:t>To understand identifiability, it’s useful to </a:t>
            </a:r>
            <a:r>
              <a:rPr lang="en-US" dirty="0" err="1" smtClean="0"/>
              <a:t>reparameterize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</a:t>
            </a:r>
            <a:r>
              <a:rPr lang="en-US" baseline="-25000" dirty="0" smtClean="0"/>
              <a:t>0</a:t>
            </a:r>
            <a:r>
              <a:rPr lang="en-US" dirty="0" smtClean="0"/>
              <a:t>     = k</a:t>
            </a:r>
            <a:r>
              <a:rPr lang="en-US" baseline="-25000" dirty="0" smtClean="0"/>
              <a:t>syn</a:t>
            </a:r>
            <a:r>
              <a:rPr lang="en-US" dirty="0" smtClean="0"/>
              <a:t>/k</a:t>
            </a:r>
            <a:r>
              <a:rPr lang="en-US" baseline="-25000" dirty="0" smtClean="0"/>
              <a:t>eT</a:t>
            </a:r>
          </a:p>
          <a:p>
            <a:pPr lvl="1"/>
            <a:r>
              <a:rPr lang="en-US" dirty="0" err="1" smtClean="0"/>
              <a:t>T</a:t>
            </a:r>
            <a:r>
              <a:rPr lang="en-US" baseline="-25000" dirty="0" err="1" smtClean="0"/>
              <a:t>totss</a:t>
            </a:r>
            <a:r>
              <a:rPr lang="en-US" dirty="0" smtClean="0"/>
              <a:t> = k</a:t>
            </a:r>
            <a:r>
              <a:rPr lang="en-US" baseline="-25000" dirty="0" smtClean="0"/>
              <a:t>syn</a:t>
            </a:r>
            <a:r>
              <a:rPr lang="en-US" dirty="0" smtClean="0"/>
              <a:t>/k</a:t>
            </a:r>
            <a:r>
              <a:rPr lang="en-US" baseline="-25000" dirty="0" smtClean="0"/>
              <a:t>eDT</a:t>
            </a:r>
          </a:p>
          <a:p>
            <a:pPr lvl="1"/>
            <a:r>
              <a:rPr lang="en-US" dirty="0" smtClean="0"/>
              <a:t>k</a:t>
            </a:r>
            <a:r>
              <a:rPr lang="en-US" baseline="-25000" dirty="0" smtClean="0"/>
              <a:t>eDT</a:t>
            </a:r>
          </a:p>
          <a:p>
            <a:pPr lvl="1"/>
            <a:r>
              <a:rPr lang="en-US" dirty="0" smtClean="0"/>
              <a:t>K</a:t>
            </a:r>
            <a:r>
              <a:rPr lang="en-US" baseline="-25000" dirty="0" smtClean="0"/>
              <a:t>d</a:t>
            </a:r>
            <a:endParaRPr lang="en-US" baseline="-250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170337" y="1817110"/>
            <a:ext cx="972305" cy="445511"/>
          </a:xfrm>
          <a:prstGeom prst="rect">
            <a:avLst/>
          </a:prstGeom>
          <a:solidFill>
            <a:schemeClr val="bg2">
              <a:lumMod val="8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 smtClean="0"/>
              <a:t>Drug (D)</a:t>
            </a:r>
            <a:endParaRPr lang="en-US" sz="1800" dirty="0"/>
          </a:p>
        </p:txBody>
      </p:sp>
      <p:sp>
        <p:nvSpPr>
          <p:cNvPr id="21" name="TextBox 20"/>
          <p:cNvSpPr txBox="1"/>
          <p:nvPr/>
        </p:nvSpPr>
        <p:spPr>
          <a:xfrm>
            <a:off x="4180742" y="1880858"/>
            <a:ext cx="361846" cy="276999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</a:rPr>
              <a:t>+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384820" y="1817110"/>
            <a:ext cx="1125243" cy="445511"/>
          </a:xfrm>
          <a:prstGeom prst="rect">
            <a:avLst/>
          </a:prstGeom>
          <a:solidFill>
            <a:schemeClr val="bg2">
              <a:lumMod val="8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 smtClean="0">
                <a:solidFill>
                  <a:srgbClr val="000000"/>
                </a:solidFill>
              </a:rPr>
              <a:t>Target (T)</a:t>
            </a:r>
            <a:endParaRPr lang="en-US" sz="1800" dirty="0">
              <a:solidFill>
                <a:srgbClr val="00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560374" y="2036834"/>
            <a:ext cx="551191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276661" y="1817110"/>
            <a:ext cx="1537159" cy="445511"/>
          </a:xfrm>
          <a:prstGeom prst="rect">
            <a:avLst/>
          </a:prstGeom>
          <a:solidFill>
            <a:schemeClr val="bg2">
              <a:lumMod val="8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 smtClean="0">
                <a:solidFill>
                  <a:srgbClr val="000000"/>
                </a:solidFill>
              </a:rPr>
              <a:t>Complex (DT)</a:t>
            </a:r>
            <a:endParaRPr lang="en-US" sz="1800" dirty="0">
              <a:solidFill>
                <a:srgbClr val="000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627738" y="1587396"/>
            <a:ext cx="0" cy="24284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627738" y="2275749"/>
            <a:ext cx="0" cy="24284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277397" y="1266701"/>
            <a:ext cx="72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Dose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980091" y="2275749"/>
            <a:ext cx="0" cy="24284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980091" y="1580984"/>
            <a:ext cx="0" cy="24284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008620" y="2275749"/>
            <a:ext cx="0" cy="24284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738981" y="1205695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k</a:t>
            </a:r>
            <a:r>
              <a:rPr lang="en-US" sz="1800" b="1" baseline="-25000" dirty="0" smtClean="0">
                <a:solidFill>
                  <a:srgbClr val="FF0000"/>
                </a:solidFill>
              </a:rPr>
              <a:t>syn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32706" y="2213792"/>
            <a:ext cx="86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k</a:t>
            </a:r>
            <a:r>
              <a:rPr lang="en-US" sz="1800" b="1" baseline="-25000" dirty="0" smtClean="0"/>
              <a:t>eD</a:t>
            </a:r>
            <a:endParaRPr lang="en-US" sz="18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4985059" y="2212249"/>
            <a:ext cx="81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k</a:t>
            </a:r>
            <a:r>
              <a:rPr lang="en-US" sz="1800" b="1" baseline="-25000" dirty="0" smtClean="0">
                <a:solidFill>
                  <a:srgbClr val="FF0000"/>
                </a:solidFill>
              </a:rPr>
              <a:t>eT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66323" y="2212249"/>
            <a:ext cx="101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k</a:t>
            </a:r>
            <a:r>
              <a:rPr lang="en-US" sz="1800" b="1" baseline="-25000" dirty="0" smtClean="0">
                <a:solidFill>
                  <a:srgbClr val="FF0000"/>
                </a:solidFill>
              </a:rPr>
              <a:t>eDT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38163" y="1817110"/>
            <a:ext cx="1794223" cy="445511"/>
          </a:xfrm>
          <a:prstGeom prst="rect">
            <a:avLst/>
          </a:prstGeom>
          <a:solidFill>
            <a:schemeClr val="bg2">
              <a:lumMod val="8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 smtClean="0"/>
              <a:t>Drug-</a:t>
            </a:r>
            <a:r>
              <a:rPr lang="en-US" sz="1800" dirty="0" err="1" smtClean="0"/>
              <a:t>Periph</a:t>
            </a:r>
            <a:r>
              <a:rPr lang="en-US" sz="1800" dirty="0" smtClean="0"/>
              <a:t> (D</a:t>
            </a:r>
            <a:r>
              <a:rPr lang="en-US" sz="1800" baseline="-25000" dirty="0" smtClean="0"/>
              <a:t>P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2480348" y="2036834"/>
            <a:ext cx="551191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634837" y="1638527"/>
            <a:ext cx="81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K</a:t>
            </a:r>
            <a:r>
              <a:rPr lang="en-US" sz="1800" b="1" baseline="-25000" dirty="0" smtClean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63156" y="1608910"/>
            <a:ext cx="86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k</a:t>
            </a:r>
            <a:r>
              <a:rPr lang="en-US" sz="1800" b="1" baseline="-25000" dirty="0" smtClean="0"/>
              <a:t>12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563156" y="2049761"/>
            <a:ext cx="86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k</a:t>
            </a:r>
            <a:r>
              <a:rPr lang="en-US" sz="1800" b="1" baseline="-25000" dirty="0" smtClean="0"/>
              <a:t>21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136239" y="5720125"/>
            <a:ext cx="5589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à"/>
            </a:pPr>
            <a:r>
              <a:rPr lang="en-US" i="1" dirty="0" smtClean="0">
                <a:latin typeface="Calisto MT" charset="0"/>
                <a:ea typeface="Calisto MT" charset="0"/>
                <a:cs typeface="Calisto MT" charset="0"/>
              </a:rPr>
              <a:t>   T</a:t>
            </a:r>
            <a:r>
              <a:rPr lang="en-US" i="1" baseline="-25000" dirty="0" smtClean="0">
                <a:latin typeface="Calisto MT" charset="0"/>
                <a:ea typeface="Calisto MT" charset="0"/>
                <a:cs typeface="Calisto MT" charset="0"/>
              </a:rPr>
              <a:t>tot</a:t>
            </a:r>
            <a:r>
              <a:rPr lang="en-US" i="1" dirty="0" smtClean="0"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i="1" dirty="0">
                <a:latin typeface="Calisto MT" charset="0"/>
                <a:ea typeface="Calisto MT" charset="0"/>
                <a:cs typeface="Calisto MT" charset="0"/>
              </a:rPr>
              <a:t>≈ T</a:t>
            </a:r>
            <a:r>
              <a:rPr lang="en-US" i="1" baseline="-25000" dirty="0">
                <a:latin typeface="Calisto MT" charset="0"/>
                <a:ea typeface="Calisto MT" charset="0"/>
                <a:cs typeface="Calisto MT" charset="0"/>
              </a:rPr>
              <a:t>0</a:t>
            </a:r>
            <a:r>
              <a:rPr lang="en-US" i="1" dirty="0">
                <a:latin typeface="Calisto MT" charset="0"/>
                <a:ea typeface="Calisto MT" charset="0"/>
                <a:cs typeface="Calisto MT" charset="0"/>
              </a:rPr>
              <a:t> + </a:t>
            </a:r>
            <a:r>
              <a:rPr lang="en-US" dirty="0">
                <a:latin typeface="Calisto MT" charset="0"/>
                <a:ea typeface="Calisto MT" charset="0"/>
                <a:cs typeface="Calisto MT" charset="0"/>
              </a:rPr>
              <a:t>(</a:t>
            </a:r>
            <a:r>
              <a:rPr lang="en-US" i="1" dirty="0">
                <a:latin typeface="Calisto MT" charset="0"/>
                <a:ea typeface="Calisto MT" charset="0"/>
                <a:cs typeface="Calisto MT" charset="0"/>
              </a:rPr>
              <a:t>T</a:t>
            </a:r>
            <a:r>
              <a:rPr lang="en-US" i="1" baseline="-25000" dirty="0">
                <a:latin typeface="Calisto MT" charset="0"/>
                <a:ea typeface="Calisto MT" charset="0"/>
                <a:cs typeface="Calisto MT" charset="0"/>
              </a:rPr>
              <a:t>tot,ss</a:t>
            </a:r>
            <a:r>
              <a:rPr lang="en-US" i="1" dirty="0">
                <a:latin typeface="Calisto MT" charset="0"/>
                <a:ea typeface="Calisto MT" charset="0"/>
                <a:cs typeface="Calisto MT" charset="0"/>
              </a:rPr>
              <a:t>-T</a:t>
            </a:r>
            <a:r>
              <a:rPr lang="en-US" i="1" baseline="-25000" dirty="0">
                <a:latin typeface="Calisto MT" charset="0"/>
                <a:ea typeface="Calisto MT" charset="0"/>
                <a:cs typeface="Calisto MT" charset="0"/>
              </a:rPr>
              <a:t>0</a:t>
            </a:r>
            <a:r>
              <a:rPr lang="en-US" dirty="0" smtClean="0">
                <a:latin typeface="Calisto MT" charset="0"/>
                <a:ea typeface="Calisto MT" charset="0"/>
                <a:cs typeface="Calisto MT" charset="0"/>
              </a:rPr>
              <a:t>)</a:t>
            </a:r>
            <a:r>
              <a:rPr lang="en-US" i="1" dirty="0" smtClean="0">
                <a:latin typeface="Calisto MT" charset="0"/>
                <a:ea typeface="Calisto MT" charset="0"/>
                <a:cs typeface="Calisto MT" charset="0"/>
              </a:rPr>
              <a:t>·</a:t>
            </a:r>
            <a:r>
              <a:rPr lang="en-US" dirty="0" smtClean="0">
                <a:latin typeface="Calisto MT" charset="0"/>
                <a:ea typeface="Calisto MT" charset="0"/>
                <a:cs typeface="Calisto MT" charset="0"/>
              </a:rPr>
              <a:t>exp[</a:t>
            </a:r>
            <a:r>
              <a:rPr lang="en-US" i="1" dirty="0" smtClean="0">
                <a:latin typeface="Calisto MT" charset="0"/>
                <a:ea typeface="Calisto MT" charset="0"/>
                <a:cs typeface="Calisto MT" charset="0"/>
              </a:rPr>
              <a:t>-k</a:t>
            </a:r>
            <a:r>
              <a:rPr lang="en-US" i="1" baseline="-25000" dirty="0" smtClean="0">
                <a:latin typeface="Calisto MT" charset="0"/>
                <a:ea typeface="Calisto MT" charset="0"/>
                <a:cs typeface="Calisto MT" charset="0"/>
              </a:rPr>
              <a:t>eDT </a:t>
            </a:r>
            <a:r>
              <a:rPr lang="en-US" i="1" dirty="0" smtClean="0">
                <a:latin typeface="Calisto MT" charset="0"/>
                <a:ea typeface="Calisto MT" charset="0"/>
                <a:cs typeface="Calisto MT" charset="0"/>
              </a:rPr>
              <a:t>· </a:t>
            </a:r>
            <a:r>
              <a:rPr lang="en-US" i="1" dirty="0">
                <a:latin typeface="Calisto MT" charset="0"/>
                <a:ea typeface="Calisto MT" charset="0"/>
                <a:cs typeface="Calisto MT" charset="0"/>
              </a:rPr>
              <a:t>t</a:t>
            </a:r>
            <a:r>
              <a:rPr lang="en-US" dirty="0" smtClean="0">
                <a:latin typeface="Calisto MT" charset="0"/>
                <a:ea typeface="Calisto MT" charset="0"/>
                <a:cs typeface="Calisto MT" charset="0"/>
              </a:rPr>
              <a:t>]</a:t>
            </a:r>
          </a:p>
          <a:p>
            <a:r>
              <a:rPr lang="en-US" dirty="0"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smtClean="0">
                <a:latin typeface="Calisto MT" charset="0"/>
                <a:ea typeface="Calisto MT" charset="0"/>
                <a:cs typeface="Calisto MT" charset="0"/>
              </a:rPr>
              <a:t>      for large drug concentrations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357640" y="5684200"/>
            <a:ext cx="3501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MU Classical Serif" charset="0"/>
                <a:ea typeface="CMU Classical Serif" charset="0"/>
                <a:cs typeface="CMU Classical Serif" charset="0"/>
              </a:rPr>
              <a:t>dT</a:t>
            </a:r>
            <a:r>
              <a:rPr lang="en-US" baseline="-25000" dirty="0" err="1">
                <a:latin typeface="CMU Classical Serif" charset="0"/>
                <a:ea typeface="CMU Classical Serif" charset="0"/>
                <a:cs typeface="CMU Classical Serif" charset="0"/>
              </a:rPr>
              <a:t>tot</a:t>
            </a:r>
            <a:r>
              <a:rPr lang="en-US" dirty="0">
                <a:latin typeface="CMU Classical Serif" charset="0"/>
                <a:ea typeface="CMU Classical Serif" charset="0"/>
                <a:cs typeface="CMU Classical Serif" charset="0"/>
              </a:rPr>
              <a:t>/dt ≈</a:t>
            </a:r>
            <a:r>
              <a:rPr lang="en-US" dirty="0" smtClean="0">
                <a:latin typeface="CMU Classical Serif" charset="0"/>
                <a:ea typeface="CMU Classical Serif" charset="0"/>
                <a:cs typeface="CMU Classical Serif" charset="0"/>
              </a:rPr>
              <a:t> </a:t>
            </a:r>
            <a:r>
              <a:rPr lang="en-US" dirty="0">
                <a:latin typeface="CMU Classical Serif" charset="0"/>
                <a:ea typeface="CMU Classical Serif" charset="0"/>
                <a:cs typeface="CMU Classical Serif" charset="0"/>
              </a:rPr>
              <a:t>k</a:t>
            </a:r>
            <a:r>
              <a:rPr lang="en-US" baseline="-25000" dirty="0">
                <a:latin typeface="CMU Classical Serif" charset="0"/>
                <a:ea typeface="CMU Classical Serif" charset="0"/>
                <a:cs typeface="CMU Classical Serif" charset="0"/>
              </a:rPr>
              <a:t>syn</a:t>
            </a:r>
            <a:r>
              <a:rPr lang="en-US" dirty="0">
                <a:latin typeface="CMU Classical Serif" charset="0"/>
                <a:ea typeface="CMU Classical Serif" charset="0"/>
                <a:cs typeface="CMU Classical Serif" charset="0"/>
              </a:rPr>
              <a:t> – </a:t>
            </a:r>
            <a:r>
              <a:rPr lang="en-US" dirty="0" err="1">
                <a:latin typeface="CMU Classical Serif" charset="0"/>
                <a:ea typeface="CMU Classical Serif" charset="0"/>
                <a:cs typeface="CMU Classical Serif" charset="0"/>
              </a:rPr>
              <a:t>k</a:t>
            </a:r>
            <a:r>
              <a:rPr lang="en-US" baseline="-25000" dirty="0" err="1">
                <a:latin typeface="CMU Classical Serif" charset="0"/>
                <a:ea typeface="CMU Classical Serif" charset="0"/>
                <a:cs typeface="CMU Classical Serif" charset="0"/>
              </a:rPr>
              <a:t>eDT</a:t>
            </a:r>
            <a:r>
              <a:rPr lang="en-US" dirty="0" err="1">
                <a:latin typeface="CMU Classical Serif" charset="0"/>
                <a:ea typeface="CMU Classical Serif" charset="0"/>
                <a:cs typeface="CMU Classical Serif" charset="0"/>
              </a:rPr>
              <a:t>·T</a:t>
            </a:r>
            <a:r>
              <a:rPr lang="en-US" baseline="-25000" dirty="0" err="1">
                <a:latin typeface="CMU Classical Serif" charset="0"/>
                <a:ea typeface="CMU Classical Serif" charset="0"/>
                <a:cs typeface="CMU Classical Serif" charset="0"/>
              </a:rPr>
              <a:t>tot</a:t>
            </a:r>
            <a:endParaRPr lang="en-US" baseline="-25000" dirty="0">
              <a:latin typeface="CMU Classical Serif" charset="0"/>
              <a:ea typeface="CMU Classical Serif" charset="0"/>
              <a:cs typeface="CMU Classical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80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  <p:bldP spid="42" grpId="0"/>
      <p:bldP spid="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total target dynamics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38188" y="2504994"/>
            <a:ext cx="7050048" cy="3894219"/>
            <a:chOff x="738188" y="2391168"/>
            <a:chExt cx="7050048" cy="389421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63" t="37577" r="67991" b="18804"/>
            <a:stretch/>
          </p:blipFill>
          <p:spPr>
            <a:xfrm>
              <a:off x="5428494" y="2761264"/>
              <a:ext cx="2359742" cy="278744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61" t="15191" r="36129"/>
            <a:stretch/>
          </p:blipFill>
          <p:spPr>
            <a:xfrm>
              <a:off x="738188" y="2391168"/>
              <a:ext cx="4394251" cy="3894219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428098" y="3497842"/>
            <a:ext cx="680921" cy="1541945"/>
            <a:chOff x="1428098" y="3384016"/>
            <a:chExt cx="680921" cy="154194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1843548" y="3384016"/>
              <a:ext cx="265471" cy="154194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rot="16899332">
              <a:off x="1330155" y="3801285"/>
              <a:ext cx="657552" cy="46166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</a:t>
              </a:r>
              <a:r>
                <a:rPr lang="en-US" baseline="-25000" dirty="0" smtClean="0"/>
                <a:t>syn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49836" y="2607000"/>
            <a:ext cx="4046629" cy="461665"/>
            <a:chOff x="849836" y="2493174"/>
            <a:chExt cx="4046629" cy="461665"/>
          </a:xfrm>
        </p:grpSpPr>
        <p:cxnSp>
          <p:nvCxnSpPr>
            <p:cNvPr id="15" name="Straight Connector 14"/>
            <p:cNvCxnSpPr/>
            <p:nvPr/>
          </p:nvCxnSpPr>
          <p:spPr>
            <a:xfrm flipH="1">
              <a:off x="1339880" y="2724006"/>
              <a:ext cx="3556585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49836" y="2493174"/>
              <a:ext cx="806631" cy="46166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T</a:t>
              </a:r>
              <a:r>
                <a:rPr lang="en-US" baseline="-25000" dirty="0" err="1" smtClean="0"/>
                <a:t>totss</a:t>
              </a:r>
              <a:endParaRPr lang="en-US" baseline="-25000" dirty="0" smtClean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160063" y="5555983"/>
            <a:ext cx="816220" cy="461665"/>
            <a:chOff x="1160063" y="5442157"/>
            <a:chExt cx="816220" cy="461665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1339881" y="5672989"/>
              <a:ext cx="636402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160063" y="5442157"/>
              <a:ext cx="486030" cy="46166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</a:t>
              </a:r>
              <a:r>
                <a:rPr lang="en-US" baseline="-25000" dirty="0" smtClean="0"/>
                <a:t>0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487105" y="2425687"/>
            <a:ext cx="2597186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Dose/Kd (mg/nM)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538163" y="1173476"/>
                <a:ext cx="8447341" cy="13338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i="1" dirty="0" smtClean="0">
                    <a:latin typeface="Calisto MT" charset="0"/>
                    <a:ea typeface="Calisto MT" charset="0"/>
                    <a:cs typeface="Calisto MT" charset="0"/>
                  </a:rPr>
                  <a:t>   T</a:t>
                </a:r>
                <a:r>
                  <a:rPr lang="en-US" i="1" baseline="-25000" dirty="0" smtClean="0">
                    <a:latin typeface="Calisto MT" charset="0"/>
                    <a:ea typeface="Calisto MT" charset="0"/>
                    <a:cs typeface="Calisto MT" charset="0"/>
                  </a:rPr>
                  <a:t>tot</a:t>
                </a:r>
                <a:r>
                  <a:rPr lang="en-US" i="1" dirty="0" smtClean="0">
                    <a:latin typeface="Calisto MT" charset="0"/>
                    <a:ea typeface="Calisto MT" charset="0"/>
                    <a:cs typeface="Calisto MT" charset="0"/>
                  </a:rPr>
                  <a:t>         ≈ T</a:t>
                </a:r>
                <a:r>
                  <a:rPr lang="en-US" i="1" baseline="-25000" dirty="0" smtClean="0">
                    <a:latin typeface="Calisto MT" charset="0"/>
                    <a:ea typeface="Calisto MT" charset="0"/>
                    <a:cs typeface="Calisto MT" charset="0"/>
                  </a:rPr>
                  <a:t>tot,ss</a:t>
                </a:r>
                <a:r>
                  <a:rPr lang="en-US" i="1" dirty="0" smtClean="0">
                    <a:latin typeface="Calisto MT" charset="0"/>
                    <a:ea typeface="Calisto MT" charset="0"/>
                    <a:cs typeface="Calisto MT" charset="0"/>
                  </a:rPr>
                  <a:t> </a:t>
                </a:r>
                <a:r>
                  <a:rPr lang="en-US" i="1" dirty="0">
                    <a:latin typeface="Calisto MT" charset="0"/>
                    <a:ea typeface="Calisto MT" charset="0"/>
                    <a:cs typeface="Calisto MT" charset="0"/>
                  </a:rPr>
                  <a:t>+ </a:t>
                </a:r>
                <a:r>
                  <a:rPr lang="en-US" dirty="0">
                    <a:latin typeface="Calisto MT" charset="0"/>
                    <a:ea typeface="Calisto MT" charset="0"/>
                    <a:cs typeface="Calisto MT" charset="0"/>
                  </a:rPr>
                  <a:t>(</a:t>
                </a:r>
                <a:r>
                  <a:rPr lang="en-US" i="1" dirty="0" smtClean="0">
                    <a:latin typeface="Calisto MT" charset="0"/>
                    <a:ea typeface="Calisto MT" charset="0"/>
                    <a:cs typeface="Calisto MT" charset="0"/>
                  </a:rPr>
                  <a:t>T</a:t>
                </a:r>
                <a:r>
                  <a:rPr lang="en-US" i="1" baseline="-25000" dirty="0" smtClean="0">
                    <a:latin typeface="Calisto MT" charset="0"/>
                    <a:ea typeface="Calisto MT" charset="0"/>
                    <a:cs typeface="Calisto MT" charset="0"/>
                  </a:rPr>
                  <a:t>0  </a:t>
                </a:r>
                <a:r>
                  <a:rPr lang="en-US" i="1" dirty="0" smtClean="0">
                    <a:latin typeface="Calisto MT" charset="0"/>
                    <a:ea typeface="Calisto MT" charset="0"/>
                    <a:cs typeface="Calisto MT" charset="0"/>
                  </a:rPr>
                  <a:t>- T</a:t>
                </a:r>
                <a:r>
                  <a:rPr lang="en-US" i="1" baseline="-25000" dirty="0" smtClean="0">
                    <a:latin typeface="Calisto MT" charset="0"/>
                    <a:ea typeface="Calisto MT" charset="0"/>
                    <a:cs typeface="Calisto MT" charset="0"/>
                  </a:rPr>
                  <a:t>tot,ss</a:t>
                </a:r>
                <a:r>
                  <a:rPr lang="en-US" dirty="0" smtClean="0">
                    <a:latin typeface="Calisto MT" charset="0"/>
                    <a:ea typeface="Calisto MT" charset="0"/>
                    <a:cs typeface="Calisto MT" charset="0"/>
                  </a:rPr>
                  <a:t>)</a:t>
                </a:r>
                <a:r>
                  <a:rPr lang="en-US" i="1" dirty="0" smtClean="0">
                    <a:latin typeface="Calisto MT" charset="0"/>
                    <a:ea typeface="Calisto MT" charset="0"/>
                    <a:cs typeface="Calisto MT" charset="0"/>
                  </a:rPr>
                  <a:t>·</a:t>
                </a:r>
                <a:r>
                  <a:rPr lang="en-US" dirty="0" smtClean="0">
                    <a:latin typeface="Calisto MT" charset="0"/>
                    <a:ea typeface="Calisto MT" charset="0"/>
                    <a:cs typeface="Calisto MT" charset="0"/>
                  </a:rPr>
                  <a:t>exp[</a:t>
                </a:r>
                <a:r>
                  <a:rPr lang="en-US" i="1" dirty="0" smtClean="0">
                    <a:latin typeface="Calisto MT" charset="0"/>
                    <a:ea typeface="Calisto MT" charset="0"/>
                    <a:cs typeface="Calisto MT" charset="0"/>
                  </a:rPr>
                  <a:t>-k</a:t>
                </a:r>
                <a:r>
                  <a:rPr lang="en-US" i="1" baseline="-25000" dirty="0" smtClean="0">
                    <a:latin typeface="Calisto MT" charset="0"/>
                    <a:ea typeface="Calisto MT" charset="0"/>
                    <a:cs typeface="Calisto MT" charset="0"/>
                  </a:rPr>
                  <a:t>eDT </a:t>
                </a:r>
                <a:r>
                  <a:rPr lang="en-US" i="1" dirty="0" smtClean="0">
                    <a:latin typeface="Calisto MT" charset="0"/>
                    <a:ea typeface="Calisto MT" charset="0"/>
                    <a:cs typeface="Calisto MT" charset="0"/>
                  </a:rPr>
                  <a:t>· </a:t>
                </a:r>
                <a:r>
                  <a:rPr lang="en-US" i="1" dirty="0">
                    <a:latin typeface="Calisto MT" charset="0"/>
                    <a:ea typeface="Calisto MT" charset="0"/>
                    <a:cs typeface="Calisto MT" charset="0"/>
                  </a:rPr>
                  <a:t>t</a:t>
                </a:r>
                <a:r>
                  <a:rPr lang="en-US" dirty="0" smtClean="0">
                    <a:latin typeface="Calisto MT" charset="0"/>
                    <a:ea typeface="Calisto MT" charset="0"/>
                    <a:cs typeface="Calisto MT" charset="0"/>
                  </a:rPr>
                  <a:t>],  for large drug conc.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𝑑𝑇</m:t>
                                  </m:r>
                                  <m:r>
                                    <a:rPr lang="en-US" i="1" baseline="-25000">
                                      <a:latin typeface="Cambria Math" charset="0"/>
                                    </a:rPr>
                                    <m:t>𝑡𝑜𝑡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≈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i="1">
                              <a:latin typeface="Cambria Math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i="1">
                              <a:latin typeface="Calisto MT" charset="0"/>
                              <a:ea typeface="Calisto MT" charset="0"/>
                              <a:cs typeface="Calisto MT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US" i="1" baseline="-25000">
                              <a:latin typeface="Calisto MT" charset="0"/>
                              <a:ea typeface="Calisto MT" charset="0"/>
                              <a:cs typeface="Calisto MT" charset="0"/>
                            </a:rPr>
                            <m:t>tot</m:t>
                          </m:r>
                          <m:r>
                            <m:rPr>
                              <m:nor/>
                            </m:rPr>
                            <a:rPr lang="en-US" i="1" baseline="-25000">
                              <a:latin typeface="Calisto MT" charset="0"/>
                              <a:ea typeface="Calisto MT" charset="0"/>
                              <a:cs typeface="Calisto MT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i="1" baseline="-25000">
                              <a:latin typeface="Calisto MT" charset="0"/>
                              <a:ea typeface="Calisto MT" charset="0"/>
                              <a:cs typeface="Calisto MT" charset="0"/>
                            </a:rPr>
                            <m:t>ss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·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i="1" dirty="0">
                              <a:latin typeface="Calisto MT" charset="0"/>
                              <a:ea typeface="Calisto MT" charset="0"/>
                              <a:cs typeface="Calisto MT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charset="0"/>
                                  <a:ea typeface="Calisto MT" charset="0"/>
                                  <a:cs typeface="Calisto MT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charset="0"/>
                                  <a:ea typeface="Calisto MT" charset="0"/>
                                  <a:cs typeface="Calisto MT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  <a:ea typeface="Calisto MT" charset="0"/>
                                  <a:cs typeface="Calisto MT" charset="0"/>
                                </a:rPr>
                                <m:t>𝑒𝐷𝑇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𝑠𝑦𝑛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63" y="1173476"/>
                <a:ext cx="8447341" cy="1333827"/>
              </a:xfrm>
              <a:prstGeom prst="rect">
                <a:avLst/>
              </a:prstGeom>
              <a:blipFill rotWithShape="0">
                <a:blip r:embed="rId4"/>
                <a:stretch>
                  <a:fillRect t="-3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13"/>
          <p:cNvSpPr/>
          <p:nvPr/>
        </p:nvSpPr>
        <p:spPr>
          <a:xfrm>
            <a:off x="6551112" y="2906038"/>
            <a:ext cx="1390389" cy="3081403"/>
          </a:xfrm>
          <a:custGeom>
            <a:avLst/>
            <a:gdLst>
              <a:gd name="connsiteX0" fmla="*/ 0 w 1390389"/>
              <a:gd name="connsiteY0" fmla="*/ 0 h 3081403"/>
              <a:gd name="connsiteX1" fmla="*/ 1390389 w 1390389"/>
              <a:gd name="connsiteY1" fmla="*/ 25052 h 3081403"/>
              <a:gd name="connsiteX2" fmla="*/ 751562 w 1390389"/>
              <a:gd name="connsiteY2" fmla="*/ 3081403 h 3081403"/>
              <a:gd name="connsiteX3" fmla="*/ 0 w 1390389"/>
              <a:gd name="connsiteY3" fmla="*/ 2855935 h 3081403"/>
              <a:gd name="connsiteX4" fmla="*/ 175365 w 1390389"/>
              <a:gd name="connsiteY4" fmla="*/ 2693096 h 3081403"/>
              <a:gd name="connsiteX5" fmla="*/ 212943 w 1390389"/>
              <a:gd name="connsiteY5" fmla="*/ 2179529 h 3081403"/>
              <a:gd name="connsiteX6" fmla="*/ 350729 w 1390389"/>
              <a:gd name="connsiteY6" fmla="*/ 2091847 h 3081403"/>
              <a:gd name="connsiteX7" fmla="*/ 338203 w 1390389"/>
              <a:gd name="connsiteY7" fmla="*/ 1603332 h 3081403"/>
              <a:gd name="connsiteX8" fmla="*/ 501041 w 1390389"/>
              <a:gd name="connsiteY8" fmla="*/ 1465546 h 3081403"/>
              <a:gd name="connsiteX9" fmla="*/ 501041 w 1390389"/>
              <a:gd name="connsiteY9" fmla="*/ 951978 h 3081403"/>
              <a:gd name="connsiteX10" fmla="*/ 651354 w 1390389"/>
              <a:gd name="connsiteY10" fmla="*/ 864296 h 3081403"/>
              <a:gd name="connsiteX11" fmla="*/ 801666 w 1390389"/>
              <a:gd name="connsiteY11" fmla="*/ 12526 h 3081403"/>
              <a:gd name="connsiteX0" fmla="*/ 0 w 1390389"/>
              <a:gd name="connsiteY0" fmla="*/ 0 h 3081403"/>
              <a:gd name="connsiteX1" fmla="*/ 1390389 w 1390389"/>
              <a:gd name="connsiteY1" fmla="*/ 25052 h 3081403"/>
              <a:gd name="connsiteX2" fmla="*/ 751562 w 1390389"/>
              <a:gd name="connsiteY2" fmla="*/ 3081403 h 3081403"/>
              <a:gd name="connsiteX3" fmla="*/ 0 w 1390389"/>
              <a:gd name="connsiteY3" fmla="*/ 2855935 h 3081403"/>
              <a:gd name="connsiteX4" fmla="*/ 175365 w 1390389"/>
              <a:gd name="connsiteY4" fmla="*/ 2693096 h 3081403"/>
              <a:gd name="connsiteX5" fmla="*/ 212943 w 1390389"/>
              <a:gd name="connsiteY5" fmla="*/ 2179529 h 3081403"/>
              <a:gd name="connsiteX6" fmla="*/ 350729 w 1390389"/>
              <a:gd name="connsiteY6" fmla="*/ 2091847 h 3081403"/>
              <a:gd name="connsiteX7" fmla="*/ 338203 w 1390389"/>
              <a:gd name="connsiteY7" fmla="*/ 1603332 h 3081403"/>
              <a:gd name="connsiteX8" fmla="*/ 501041 w 1390389"/>
              <a:gd name="connsiteY8" fmla="*/ 1465546 h 3081403"/>
              <a:gd name="connsiteX9" fmla="*/ 501041 w 1390389"/>
              <a:gd name="connsiteY9" fmla="*/ 951978 h 3081403"/>
              <a:gd name="connsiteX10" fmla="*/ 651354 w 1390389"/>
              <a:gd name="connsiteY10" fmla="*/ 864296 h 3081403"/>
              <a:gd name="connsiteX11" fmla="*/ 651354 w 1390389"/>
              <a:gd name="connsiteY11" fmla="*/ 363255 h 3081403"/>
              <a:gd name="connsiteX12" fmla="*/ 801666 w 1390389"/>
              <a:gd name="connsiteY12" fmla="*/ 12526 h 3081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90389" h="3081403">
                <a:moveTo>
                  <a:pt x="0" y="0"/>
                </a:moveTo>
                <a:lnTo>
                  <a:pt x="1390389" y="25052"/>
                </a:lnTo>
                <a:lnTo>
                  <a:pt x="751562" y="3081403"/>
                </a:lnTo>
                <a:lnTo>
                  <a:pt x="0" y="2855935"/>
                </a:lnTo>
                <a:lnTo>
                  <a:pt x="175365" y="2693096"/>
                </a:lnTo>
                <a:lnTo>
                  <a:pt x="212943" y="2179529"/>
                </a:lnTo>
                <a:lnTo>
                  <a:pt x="350729" y="2091847"/>
                </a:lnTo>
                <a:lnTo>
                  <a:pt x="338203" y="1603332"/>
                </a:lnTo>
                <a:lnTo>
                  <a:pt x="501041" y="1465546"/>
                </a:lnTo>
                <a:lnTo>
                  <a:pt x="501041" y="951978"/>
                </a:lnTo>
                <a:lnTo>
                  <a:pt x="651354" y="864296"/>
                </a:lnTo>
                <a:cubicBezTo>
                  <a:pt x="672231" y="713984"/>
                  <a:pt x="630477" y="513567"/>
                  <a:pt x="651354" y="363255"/>
                </a:cubicBezTo>
                <a:lnTo>
                  <a:pt x="801666" y="12526"/>
                </a:lnTo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1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119167"/>
            <a:ext cx="8329613" cy="911019"/>
          </a:xfrm>
        </p:spPr>
        <p:txBody>
          <a:bodyPr/>
          <a:lstStyle/>
          <a:p>
            <a:r>
              <a:rPr lang="en-US" dirty="0" smtClean="0"/>
              <a:t>Identifiability – free target inhibition can be predicted even if baseline target is not measurable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1" y="1343025"/>
            <a:ext cx="4164806" cy="4865947"/>
          </a:xfrm>
        </p:spPr>
        <p:txBody>
          <a:bodyPr/>
          <a:lstStyle/>
          <a:p>
            <a:r>
              <a:rPr lang="en-US" dirty="0" smtClean="0"/>
              <a:t>Assay may not be sensitive enough to measure T0.</a:t>
            </a:r>
          </a:p>
          <a:p>
            <a:r>
              <a:rPr lang="en-US" dirty="0" smtClean="0"/>
              <a:t>In that case, only three parameters may be identifiable:</a:t>
            </a:r>
          </a:p>
          <a:p>
            <a:pPr lvl="1"/>
            <a:r>
              <a:rPr lang="en-US" dirty="0" smtClean="0"/>
              <a:t>k</a:t>
            </a:r>
            <a:r>
              <a:rPr lang="en-US" baseline="-25000" dirty="0" smtClean="0"/>
              <a:t>eDT</a:t>
            </a:r>
            <a:r>
              <a:rPr lang="en-US" dirty="0" smtClean="0"/>
              <a:t>,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totss</a:t>
            </a:r>
            <a:r>
              <a:rPr lang="en-US" dirty="0" smtClean="0"/>
              <a:t>, and T</a:t>
            </a:r>
            <a:r>
              <a:rPr lang="en-US" baseline="-25000" dirty="0" smtClean="0"/>
              <a:t>0</a:t>
            </a:r>
            <a:r>
              <a:rPr lang="en-US" dirty="0" smtClean="0"/>
              <a:t>/K</a:t>
            </a:r>
            <a:r>
              <a:rPr lang="en-US" baseline="-25000" dirty="0" smtClean="0"/>
              <a:t>d</a:t>
            </a:r>
          </a:p>
          <a:p>
            <a:r>
              <a:rPr lang="en-US" dirty="0" smtClean="0"/>
              <a:t>Note that free target inhibition (T/T</a:t>
            </a:r>
            <a:r>
              <a:rPr lang="en-US" baseline="-25000" dirty="0" smtClean="0"/>
              <a:t>0</a:t>
            </a:r>
            <a:r>
              <a:rPr lang="en-US" dirty="0" smtClean="0"/>
              <a:t>) depends on the ratio T</a:t>
            </a:r>
            <a:r>
              <a:rPr lang="en-US" baseline="-25000" dirty="0" smtClean="0"/>
              <a:t>0</a:t>
            </a:r>
            <a:r>
              <a:rPr lang="en-US" dirty="0" smtClean="0"/>
              <a:t>/K</a:t>
            </a:r>
            <a:r>
              <a:rPr lang="en-US" baseline="-25000" dirty="0" smtClean="0"/>
              <a:t>d</a:t>
            </a:r>
          </a:p>
          <a:p>
            <a:pPr lvl="1"/>
            <a:r>
              <a:rPr lang="en-US" sz="2400" dirty="0" smtClean="0"/>
              <a:t>T/T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= </a:t>
            </a:r>
            <a:r>
              <a:rPr lang="en-US" sz="2400" dirty="0" err="1" smtClean="0"/>
              <a:t>K</a:t>
            </a:r>
            <a:r>
              <a:rPr lang="en-US" sz="2400" baseline="-25000" dirty="0" err="1" smtClean="0"/>
              <a:t>d</a:t>
            </a:r>
            <a:r>
              <a:rPr lang="en-US" sz="2400" dirty="0" err="1" smtClean="0"/>
              <a:t>·T</a:t>
            </a:r>
            <a:r>
              <a:rPr lang="en-US" sz="2400" baseline="-25000" dirty="0" err="1" smtClean="0"/>
              <a:t>acc</a:t>
            </a:r>
            <a:r>
              <a:rPr lang="en-US" sz="2400" dirty="0" smtClean="0"/>
              <a:t>/C</a:t>
            </a:r>
            <a:r>
              <a:rPr lang="en-US" sz="2400" baseline="-25000" dirty="0" smtClean="0"/>
              <a:t>avg</a:t>
            </a:r>
            <a:r>
              <a:rPr lang="en-US" sz="2400" dirty="0" smtClean="0"/>
              <a:t> </a:t>
            </a:r>
          </a:p>
          <a:p>
            <a:pPr lvl="1"/>
            <a:r>
              <a:rPr lang="en-US" sz="2400" dirty="0"/>
              <a:t> </a:t>
            </a:r>
            <a:r>
              <a:rPr lang="en-US" sz="2400" dirty="0" smtClean="0"/>
              <a:t>       = (K</a:t>
            </a:r>
            <a:r>
              <a:rPr lang="en-US" sz="2400" baseline="-25000" dirty="0" smtClean="0"/>
              <a:t>d</a:t>
            </a:r>
            <a:r>
              <a:rPr lang="en-US" sz="2400" dirty="0" smtClean="0"/>
              <a:t>/T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)·</a:t>
            </a:r>
            <a:r>
              <a:rPr lang="en-US" sz="2400" dirty="0" err="1" smtClean="0"/>
              <a:t>T</a:t>
            </a:r>
            <a:r>
              <a:rPr lang="en-US" sz="2400" baseline="-25000" dirty="0" err="1" smtClean="0"/>
              <a:t>totss</a:t>
            </a:r>
            <a:r>
              <a:rPr lang="en-US" sz="2400" dirty="0" smtClean="0"/>
              <a:t>/C</a:t>
            </a:r>
            <a:r>
              <a:rPr lang="en-US" sz="2400" baseline="-25000" dirty="0" smtClean="0"/>
              <a:t>avg</a:t>
            </a:r>
            <a:endParaRPr lang="en-US" sz="2400" baseline="-25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10906" y="2086305"/>
            <a:ext cx="4330955" cy="3579812"/>
            <a:chOff x="3668159" y="3026115"/>
            <a:chExt cx="1646791" cy="13617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t="30079"/>
            <a:stretch/>
          </p:blipFill>
          <p:spPr>
            <a:xfrm>
              <a:off x="3829050" y="3046968"/>
              <a:ext cx="1485900" cy="134088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13321" t="34641" r="14868"/>
            <a:stretch/>
          </p:blipFill>
          <p:spPr>
            <a:xfrm>
              <a:off x="3668159" y="3026115"/>
              <a:ext cx="145919" cy="94627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6054629" y="1449824"/>
            <a:ext cx="2219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Varying T0, </a:t>
            </a:r>
          </a:p>
          <a:p>
            <a:pPr algn="ctr"/>
            <a:r>
              <a:rPr lang="en-US" sz="1800" dirty="0" smtClean="0"/>
              <a:t>keeping</a:t>
            </a:r>
            <a:r>
              <a:rPr lang="en-US" sz="1800" dirty="0"/>
              <a:t> </a:t>
            </a:r>
            <a:r>
              <a:rPr lang="en-US" sz="1800" dirty="0" smtClean="0"/>
              <a:t>T0/Kd fixed</a:t>
            </a:r>
          </a:p>
        </p:txBody>
      </p:sp>
    </p:spTree>
    <p:extLst>
      <p:ext uri="{BB962C8B-B14F-4D97-AF65-F5344CB8AC3E}">
        <p14:creationId xmlns:p14="http://schemas.microsoft.com/office/powerpoint/2010/main" val="154949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119167"/>
            <a:ext cx="8329613" cy="911019"/>
          </a:xfrm>
        </p:spPr>
        <p:txBody>
          <a:bodyPr/>
          <a:lstStyle/>
          <a:p>
            <a:r>
              <a:rPr lang="en-US" dirty="0" smtClean="0"/>
              <a:t>Free target inhibition can be predicted even if complex elimination (keDT) is not identifiable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1" y="1343025"/>
            <a:ext cx="4086860" cy="3120854"/>
          </a:xfrm>
        </p:spPr>
        <p:txBody>
          <a:bodyPr/>
          <a:lstStyle/>
          <a:p>
            <a:r>
              <a:rPr lang="en-US" dirty="0" smtClean="0"/>
              <a:t>k</a:t>
            </a:r>
            <a:r>
              <a:rPr lang="en-US" baseline="-25000" dirty="0" smtClean="0"/>
              <a:t>eDT</a:t>
            </a:r>
            <a:r>
              <a:rPr lang="en-US" dirty="0" smtClean="0"/>
              <a:t> is also not identifiable if sufficient samples are not taken. </a:t>
            </a:r>
          </a:p>
          <a:p>
            <a:r>
              <a:rPr lang="en-US" dirty="0" smtClean="0"/>
              <a:t>But T/T</a:t>
            </a:r>
            <a:r>
              <a:rPr lang="en-US" baseline="-25000" dirty="0" smtClean="0"/>
              <a:t>0</a:t>
            </a:r>
            <a:r>
              <a:rPr lang="en-US" dirty="0" smtClean="0"/>
              <a:t> can still be estimated</a:t>
            </a:r>
          </a:p>
          <a:p>
            <a:pPr lvl="1"/>
            <a:r>
              <a:rPr lang="en-US" sz="2400" dirty="0"/>
              <a:t>T/T</a:t>
            </a:r>
            <a:r>
              <a:rPr lang="en-US" sz="2400" baseline="-25000" dirty="0"/>
              <a:t>0</a:t>
            </a:r>
            <a:r>
              <a:rPr lang="en-US" sz="2400" dirty="0"/>
              <a:t> = </a:t>
            </a:r>
            <a:r>
              <a:rPr lang="en-US" sz="2400" dirty="0" err="1"/>
              <a:t>K</a:t>
            </a:r>
            <a:r>
              <a:rPr lang="en-US" sz="2400" baseline="-25000" dirty="0" err="1"/>
              <a:t>d</a:t>
            </a:r>
            <a:r>
              <a:rPr lang="en-US" sz="2400" dirty="0" err="1"/>
              <a:t>·T</a:t>
            </a:r>
            <a:r>
              <a:rPr lang="en-US" sz="2400" baseline="-25000" dirty="0" err="1"/>
              <a:t>acc</a:t>
            </a:r>
            <a:r>
              <a:rPr lang="en-US" sz="2400" dirty="0"/>
              <a:t>/C</a:t>
            </a:r>
            <a:r>
              <a:rPr lang="en-US" sz="2400" baseline="-25000" dirty="0"/>
              <a:t>avg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        = (K</a:t>
            </a:r>
            <a:r>
              <a:rPr lang="en-US" sz="2400" baseline="-25000" dirty="0"/>
              <a:t>d</a:t>
            </a:r>
            <a:r>
              <a:rPr lang="en-US" sz="2400" dirty="0"/>
              <a:t>/T</a:t>
            </a:r>
            <a:r>
              <a:rPr lang="en-US" sz="2400" baseline="-25000" dirty="0"/>
              <a:t>0</a:t>
            </a:r>
            <a:r>
              <a:rPr lang="en-US" sz="2400" dirty="0"/>
              <a:t>)·</a:t>
            </a:r>
            <a:r>
              <a:rPr lang="en-US" sz="2400" dirty="0" err="1"/>
              <a:t>T</a:t>
            </a:r>
            <a:r>
              <a:rPr lang="en-US" sz="2400" baseline="-25000" dirty="0" err="1"/>
              <a:t>totss</a:t>
            </a:r>
            <a:r>
              <a:rPr lang="en-US" sz="2400" dirty="0"/>
              <a:t>/C</a:t>
            </a:r>
            <a:r>
              <a:rPr lang="en-US" sz="2400" baseline="-25000" dirty="0"/>
              <a:t>avg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1" r="36129"/>
          <a:stretch/>
        </p:blipFill>
        <p:spPr>
          <a:xfrm>
            <a:off x="4749749" y="1650942"/>
            <a:ext cx="4394251" cy="459174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299488" y="3296847"/>
            <a:ext cx="652148" cy="1541945"/>
            <a:chOff x="2306608" y="3388287"/>
            <a:chExt cx="652148" cy="154194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2306608" y="3388287"/>
              <a:ext cx="265471" cy="154194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 rot="16899332">
              <a:off x="2365485" y="3926004"/>
              <a:ext cx="724878" cy="46166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</a:t>
              </a:r>
              <a:r>
                <a:rPr lang="en-US" baseline="-25000" dirty="0" smtClean="0"/>
                <a:t>eDT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14491" y="2460471"/>
            <a:ext cx="4229509" cy="3454881"/>
            <a:chOff x="666956" y="2493174"/>
            <a:chExt cx="4229509" cy="3454881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1339880" y="2724006"/>
              <a:ext cx="3556585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66956" y="2493174"/>
              <a:ext cx="806631" cy="46166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T</a:t>
              </a:r>
              <a:r>
                <a:rPr lang="en-US" baseline="-25000" dirty="0" err="1" smtClean="0"/>
                <a:t>totss</a:t>
              </a:r>
              <a:endParaRPr lang="en-US" baseline="-25000" dirty="0" smtClean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6956" y="5486390"/>
              <a:ext cx="486030" cy="46166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</a:t>
              </a:r>
              <a:r>
                <a:rPr lang="en-US" baseline="-25000" dirty="0" smtClean="0"/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21122" y="2691303"/>
            <a:ext cx="3154592" cy="2993217"/>
            <a:chOff x="5721122" y="2691303"/>
            <a:chExt cx="3154592" cy="2993217"/>
          </a:xfrm>
        </p:grpSpPr>
        <p:sp>
          <p:nvSpPr>
            <p:cNvPr id="26" name="Rectangle 25"/>
            <p:cNvSpPr/>
            <p:nvPr/>
          </p:nvSpPr>
          <p:spPr>
            <a:xfrm>
              <a:off x="7650400" y="2691303"/>
              <a:ext cx="1225314" cy="2993217"/>
            </a:xfrm>
            <a:prstGeom prst="rect">
              <a:avLst/>
            </a:prstGeom>
            <a:solidFill>
              <a:schemeClr val="bg2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721122" y="2691303"/>
              <a:ext cx="1578838" cy="2993217"/>
            </a:xfrm>
            <a:prstGeom prst="rect">
              <a:avLst/>
            </a:prstGeom>
            <a:solidFill>
              <a:schemeClr val="bg2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99960" y="2691303"/>
              <a:ext cx="393064" cy="2993217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4825040" y="5366835"/>
            <a:ext cx="627796" cy="548518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6492851" y="2851005"/>
            <a:ext cx="2007281" cy="3083041"/>
            <a:chOff x="2100465" y="2771375"/>
            <a:chExt cx="2007281" cy="3083041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3061413" y="2771375"/>
              <a:ext cx="72629" cy="260064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100465" y="5392751"/>
              <a:ext cx="2007281" cy="46166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~Dose·T0/Kd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18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323838"/>
            <a:ext cx="8329613" cy="501676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575780" y="236666"/>
                <a:ext cx="3177215" cy="676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/>
                            <m:t>Free</m:t>
                          </m:r>
                          <m:r>
                            <m:rPr>
                              <m:nor/>
                            </m:rPr>
                            <a:rPr lang="en-US" sz="200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Target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000" b="0" i="0" smtClean="0"/>
                            <m:t>Baseline</m:t>
                          </m:r>
                          <m:r>
                            <m:rPr>
                              <m:nor/>
                            </m:rPr>
                            <a:rPr lang="en-US" sz="2000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Target</m:t>
                          </m:r>
                        </m:den>
                      </m:f>
                      <m:r>
                        <a:rPr lang="en-US" sz="2000" b="0" i="1" smtClean="0">
                          <a:latin typeface="Cambria Math" charset="0"/>
                        </a:rPr>
                        <m:t>≈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𝑎𝑐𝑐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780" y="236666"/>
                <a:ext cx="3177215" cy="67601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343026"/>
            <a:ext cx="8597900" cy="5514974"/>
          </a:xfrm>
          <a:solidFill>
            <a:schemeClr val="bg2"/>
          </a:solidFill>
        </p:spPr>
        <p:txBody>
          <a:bodyPr>
            <a:normAutofit/>
          </a:bodyPr>
          <a:lstStyle/>
          <a:p>
            <a:r>
              <a:rPr lang="en-US" dirty="0"/>
              <a:t>Three key parameters determine target inhibition when there is a large excess of drug relative to target at steady state.</a:t>
            </a:r>
          </a:p>
          <a:p>
            <a:pPr lvl="1"/>
            <a:r>
              <a:rPr lang="en-US" dirty="0"/>
              <a:t>Binding affinity (K</a:t>
            </a:r>
            <a:r>
              <a:rPr lang="en-US" baseline="-25000" dirty="0"/>
              <a:t>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Target accumulation factor (T</a:t>
            </a:r>
            <a:r>
              <a:rPr lang="en-US" baseline="-25000" dirty="0"/>
              <a:t>acc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Drug concentration (C</a:t>
            </a:r>
            <a:r>
              <a:rPr lang="en-US" baseline="-25000" dirty="0"/>
              <a:t>avg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these circumstances, doubling dose, halving dosing interval, or halving Kd reduces free target by 50%</a:t>
            </a:r>
          </a:p>
          <a:p>
            <a:r>
              <a:rPr lang="en-US" dirty="0"/>
              <a:t>At high doses, total target reaches plateau.                                 </a:t>
            </a:r>
            <a:r>
              <a:rPr lang="en-US" i="1" dirty="0"/>
              <a:t>This does not mean target inhibition has reached </a:t>
            </a:r>
            <a:r>
              <a:rPr lang="en-US" i="1" dirty="0" smtClean="0"/>
              <a:t>plateau</a:t>
            </a:r>
          </a:p>
          <a:p>
            <a:r>
              <a:rPr lang="en-US" dirty="0" smtClean="0"/>
              <a:t>Free target inhibition is estimable even when baseline target (T</a:t>
            </a:r>
            <a:r>
              <a:rPr lang="en-US" baseline="-25000" dirty="0" smtClean="0"/>
              <a:t>0</a:t>
            </a:r>
            <a:r>
              <a:rPr lang="en-US" dirty="0" smtClean="0"/>
              <a:t>) or rate of complex elimination (k</a:t>
            </a:r>
            <a:r>
              <a:rPr lang="en-US" baseline="-25000" dirty="0" smtClean="0"/>
              <a:t>eDT</a:t>
            </a:r>
            <a:r>
              <a:rPr lang="en-US" dirty="0" smtClean="0"/>
              <a:t>) are not estimable.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8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Limitations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343025"/>
            <a:ext cx="8329613" cy="4912114"/>
          </a:xfrm>
        </p:spPr>
        <p:txBody>
          <a:bodyPr/>
          <a:lstStyle/>
          <a:p>
            <a:r>
              <a:rPr lang="en-US" dirty="0" smtClean="0"/>
              <a:t>This analysis focused on inhibition in blood.  Inhibition in tissue is more challenging to measure and predict.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analysis only applies when drug is in vast excess to target (not applicable for anti-C5, where C5 ≈ 500 nM)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4" y="2166094"/>
            <a:ext cx="4001245" cy="327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22313" y="3098383"/>
            <a:ext cx="7772400" cy="677108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2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1" y="1343025"/>
            <a:ext cx="3230770" cy="2477601"/>
          </a:xfrm>
        </p:spPr>
        <p:txBody>
          <a:bodyPr/>
          <a:lstStyle/>
          <a:p>
            <a:r>
              <a:rPr lang="en-US" sz="2000" dirty="0" smtClean="0"/>
              <a:t>Brian </a:t>
            </a:r>
            <a:r>
              <a:rPr lang="en-US" sz="2000" dirty="0"/>
              <a:t>Stoll</a:t>
            </a:r>
          </a:p>
          <a:p>
            <a:r>
              <a:rPr lang="en-US" sz="2000" dirty="0" smtClean="0"/>
              <a:t>Gerard </a:t>
            </a:r>
            <a:r>
              <a:rPr lang="en-US" sz="2000" dirty="0"/>
              <a:t>Bruin</a:t>
            </a:r>
          </a:p>
          <a:p>
            <a:r>
              <a:rPr lang="en-US" sz="2000" dirty="0" smtClean="0"/>
              <a:t>Irina </a:t>
            </a:r>
            <a:r>
              <a:rPr lang="en-US" sz="2000" dirty="0" err="1" smtClean="0"/>
              <a:t>Koroleva</a:t>
            </a:r>
            <a:endParaRPr lang="en-US" sz="2000" dirty="0" smtClean="0"/>
          </a:p>
          <a:p>
            <a:r>
              <a:rPr lang="en-US" sz="2000" dirty="0" smtClean="0"/>
              <a:t>Frank </a:t>
            </a:r>
            <a:r>
              <a:rPr lang="en-US" sz="2000" dirty="0" err="1" smtClean="0"/>
              <a:t>Kolbinger</a:t>
            </a:r>
            <a:endParaRPr lang="en-US" sz="2000" dirty="0" smtClean="0"/>
          </a:p>
          <a:p>
            <a:r>
              <a:rPr lang="en-US" sz="2000" dirty="0" smtClean="0"/>
              <a:t>Max </a:t>
            </a:r>
            <a:r>
              <a:rPr lang="en-US" sz="2000" dirty="0" err="1" smtClean="0"/>
              <a:t>Woisetschlaeger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gray">
          <a:xfrm>
            <a:off x="5584995" y="1343025"/>
            <a:ext cx="6581435" cy="3524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33363" indent="-233363" algn="l" rtl="0" eaLnBrk="1" fontAlgn="base" hangingPunct="1">
              <a:lnSpc>
                <a:spcPct val="95000"/>
              </a:lnSpc>
              <a:spcBef>
                <a:spcPct val="750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98463" indent="-163513" algn="l" rtl="0" eaLnBrk="1" fontAlgn="base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rgbClr val="917B69"/>
              </a:buClr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577850" indent="-177800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Arial"/>
              <a:buChar char="•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752475" indent="-1730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9175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3747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18319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22891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27463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 smtClean="0"/>
              <a:t>Henning Schmidt</a:t>
            </a:r>
          </a:p>
          <a:p>
            <a:r>
              <a:rPr lang="en-US" sz="2000" kern="0" dirty="0" smtClean="0"/>
              <a:t>Jean-Louis </a:t>
            </a:r>
            <a:r>
              <a:rPr lang="en-US" sz="2000" kern="0" dirty="0" err="1" smtClean="0"/>
              <a:t>Steimer</a:t>
            </a:r>
            <a:endParaRPr lang="en-US" sz="2000" kern="0" dirty="0" smtClean="0"/>
          </a:p>
          <a:p>
            <a:r>
              <a:rPr lang="en-US" sz="2000" kern="0" dirty="0" smtClean="0"/>
              <a:t>Phil Lowe</a:t>
            </a:r>
          </a:p>
          <a:p>
            <a:r>
              <a:rPr lang="en-US" sz="2000" kern="0" dirty="0" smtClean="0"/>
              <a:t>Mick </a:t>
            </a:r>
            <a:r>
              <a:rPr lang="en-US" sz="2000" kern="0" dirty="0" err="1" smtClean="0"/>
              <a:t>Looby</a:t>
            </a:r>
            <a:endParaRPr lang="en-US" sz="2000" kern="0" dirty="0" smtClean="0"/>
          </a:p>
          <a:p>
            <a:r>
              <a:rPr lang="en-US" sz="2000" kern="0" dirty="0" err="1" smtClean="0"/>
              <a:t>Karthik</a:t>
            </a:r>
            <a:r>
              <a:rPr lang="en-US" sz="2000" kern="0" dirty="0" smtClean="0"/>
              <a:t> Subramanian</a:t>
            </a:r>
          </a:p>
          <a:p>
            <a:r>
              <a:rPr lang="en-US" sz="2000" kern="0" dirty="0" smtClean="0"/>
              <a:t>Bruce Gomes</a:t>
            </a:r>
          </a:p>
          <a:p>
            <a:r>
              <a:rPr lang="en-US" sz="2000" kern="0" dirty="0" err="1" smtClean="0"/>
              <a:t>Wenping</a:t>
            </a:r>
            <a:r>
              <a:rPr lang="en-US" sz="2000" kern="0" dirty="0" smtClean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18804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Monoclonal Antibodies with Soluble Targets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276600" y="3124200"/>
            <a:ext cx="5295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+</a:t>
            </a:r>
            <a:endParaRPr lang="en-US" sz="5400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562600" y="3657600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553200" y="2398867"/>
            <a:ext cx="1275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Complex</a:t>
            </a:r>
            <a:endParaRPr lang="en-US" sz="24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550120">
            <a:off x="1750861" y="3066506"/>
            <a:ext cx="946844" cy="1021363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>
          <a:xfrm>
            <a:off x="4495800" y="3479798"/>
            <a:ext cx="304800" cy="3048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550120">
            <a:off x="6627661" y="3066506"/>
            <a:ext cx="946844" cy="1021363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7696200" y="3708398"/>
            <a:ext cx="304800" cy="3048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1676400" y="3949931"/>
            <a:ext cx="1268070" cy="774469"/>
            <a:chOff x="838200" y="4648200"/>
            <a:chExt cx="1268070" cy="1948383"/>
          </a:xfrm>
          <a:solidFill>
            <a:schemeClr val="accent1">
              <a:lumMod val="40000"/>
              <a:lumOff val="60000"/>
            </a:schemeClr>
          </a:solidFill>
        </p:grpSpPr>
        <p:cxnSp>
          <p:nvCxnSpPr>
            <p:cNvPr id="44" name="Straight Arrow Connector 43"/>
            <p:cNvCxnSpPr/>
            <p:nvPr/>
          </p:nvCxnSpPr>
          <p:spPr>
            <a:xfrm>
              <a:off x="1524000" y="4648200"/>
              <a:ext cx="0" cy="91440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838200" y="5590000"/>
              <a:ext cx="1268070" cy="100658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t1/2 ≈ 21d</a:t>
              </a:r>
              <a:endParaRPr lang="en-US" sz="2000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119723" y="3949931"/>
            <a:ext cx="1138077" cy="774469"/>
            <a:chOff x="995523" y="4648200"/>
            <a:chExt cx="1138077" cy="1948383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1524000" y="4648200"/>
              <a:ext cx="0" cy="914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995523" y="5590000"/>
              <a:ext cx="1138077" cy="1006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t1/2 ≈ 1h</a:t>
              </a:r>
              <a:endParaRPr lang="en-US" sz="20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29400" y="3949931"/>
            <a:ext cx="1420582" cy="774469"/>
            <a:chOff x="838200" y="4648200"/>
            <a:chExt cx="1420582" cy="1948383"/>
          </a:xfrm>
          <a:solidFill>
            <a:schemeClr val="accent1">
              <a:lumMod val="40000"/>
              <a:lumOff val="60000"/>
            </a:schemeClr>
          </a:solidFill>
        </p:grpSpPr>
        <p:cxnSp>
          <p:nvCxnSpPr>
            <p:cNvPr id="50" name="Straight Arrow Connector 49"/>
            <p:cNvCxnSpPr/>
            <p:nvPr/>
          </p:nvCxnSpPr>
          <p:spPr>
            <a:xfrm>
              <a:off x="1524000" y="4648200"/>
              <a:ext cx="0" cy="91440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838200" y="5590000"/>
              <a:ext cx="1420582" cy="100658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t1/2 ≈ 21d*</a:t>
              </a:r>
              <a:endParaRPr lang="en-US" sz="2000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883875" y="2398334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Drug</a:t>
            </a:r>
            <a:endParaRPr lang="en-US" sz="2400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4142444" y="2398867"/>
            <a:ext cx="1040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Target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46100" y="6091436"/>
            <a:ext cx="5099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* Drug </a:t>
            </a:r>
            <a:r>
              <a:rPr lang="en-US" sz="1400" smtClean="0"/>
              <a:t>and complex do not necessarily have the same half-life</a:t>
            </a:r>
            <a:endParaRPr lang="en-US" sz="1400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3623954" y="1151162"/>
            <a:ext cx="5251759" cy="1190200"/>
            <a:chOff x="3623954" y="1151162"/>
            <a:chExt cx="5251759" cy="1190200"/>
          </a:xfrm>
        </p:grpSpPr>
        <p:sp>
          <p:nvSpPr>
            <p:cNvPr id="6" name="Left Brace 5"/>
            <p:cNvSpPr/>
            <p:nvPr/>
          </p:nvSpPr>
          <p:spPr>
            <a:xfrm rot="5400000">
              <a:off x="5895492" y="235854"/>
              <a:ext cx="329738" cy="3881277"/>
            </a:xfrm>
            <a:prstGeom prst="lef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23954" y="1151162"/>
              <a:ext cx="52517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Total Target Assay</a:t>
              </a:r>
            </a:p>
            <a:p>
              <a:pPr algn="ctr"/>
              <a:r>
                <a:rPr lang="en-US" dirty="0" smtClean="0"/>
                <a:t>Measures both free and bound target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161610" y="4958673"/>
            <a:ext cx="2356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Binding neutralizes </a:t>
            </a:r>
            <a:r>
              <a:rPr lang="en-US" sz="2000" dirty="0" smtClean="0"/>
              <a:t>the target</a:t>
            </a:r>
          </a:p>
        </p:txBody>
      </p:sp>
    </p:spTree>
    <p:extLst>
      <p:ext uri="{BB962C8B-B14F-4D97-AF65-F5344CB8AC3E}">
        <p14:creationId xmlns:p14="http://schemas.microsoft.com/office/powerpoint/2010/main" val="156240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 animBg="1"/>
      <p:bldP spid="4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49" y="1088142"/>
            <a:ext cx="4742492" cy="432846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119167"/>
            <a:ext cx="8597900" cy="911019"/>
          </a:xfrm>
        </p:spPr>
        <p:txBody>
          <a:bodyPr/>
          <a:lstStyle/>
          <a:p>
            <a:r>
              <a:rPr lang="en-US" dirty="0" smtClean="0"/>
              <a:t>Drug Pharmacokinetics for 150 mg monthly subcutaneous dosing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16710" y="2125651"/>
            <a:ext cx="1229568" cy="286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550120">
            <a:off x="3427509" y="1286131"/>
            <a:ext cx="469517" cy="506469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01" y="1051326"/>
            <a:ext cx="4834874" cy="441278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550120">
            <a:off x="3458201" y="1293592"/>
            <a:ext cx="469517" cy="5064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35289" y="1444978"/>
            <a:ext cx="1738489" cy="4145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Drug Conc.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6420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"/>
          <a:stretch/>
        </p:blipFill>
        <p:spPr>
          <a:xfrm>
            <a:off x="253649" y="1175657"/>
            <a:ext cx="4805992" cy="42409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119167"/>
            <a:ext cx="8597900" cy="911019"/>
          </a:xfrm>
        </p:spPr>
        <p:txBody>
          <a:bodyPr/>
          <a:lstStyle/>
          <a:p>
            <a:r>
              <a:rPr lang="en-US" dirty="0" smtClean="0"/>
              <a:t>Target accumulation is 200x and drug is in vast excess to its target.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10" name="Up-Down Arrow 9"/>
          <p:cNvSpPr/>
          <p:nvPr/>
        </p:nvSpPr>
        <p:spPr>
          <a:xfrm>
            <a:off x="5471971" y="2542813"/>
            <a:ext cx="406400" cy="1004292"/>
          </a:xfrm>
          <a:prstGeom prst="upDown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972405" y="2773819"/>
            <a:ext cx="1083199" cy="3693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 smtClean="0"/>
              <a:t>15,000:1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11813" y="1917329"/>
            <a:ext cx="2773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150 nM = 22 μg/ml Cmin </a:t>
            </a:r>
          </a:p>
          <a:p>
            <a:pPr algn="ctr"/>
            <a:r>
              <a:rPr lang="en-US" sz="1800" dirty="0" smtClean="0"/>
              <a:t>for 150 mg Drug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4891" y="3594606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0.01 </a:t>
            </a:r>
            <a:r>
              <a:rPr lang="en-US" sz="1800" dirty="0"/>
              <a:t>n</a:t>
            </a:r>
            <a:r>
              <a:rPr lang="en-US" sz="1800" dirty="0" smtClean="0"/>
              <a:t>M (Post-dose steady state target)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55778" y="4488630"/>
            <a:ext cx="369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5×10</a:t>
            </a:r>
            <a:r>
              <a:rPr lang="en-US" sz="1800" baseline="30000" dirty="0" smtClean="0"/>
              <a:t>-5</a:t>
            </a:r>
            <a:r>
              <a:rPr lang="en-US" sz="1800" dirty="0" smtClean="0"/>
              <a:t> </a:t>
            </a:r>
            <a:r>
              <a:rPr lang="en-US" sz="1800" dirty="0"/>
              <a:t>n</a:t>
            </a:r>
            <a:r>
              <a:rPr lang="en-US" sz="1800" dirty="0" smtClean="0"/>
              <a:t>M (Baseline target conc.)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16710" y="2125651"/>
            <a:ext cx="1229568" cy="286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16" idx="1"/>
          </p:cNvCxnSpPr>
          <p:nvPr/>
        </p:nvCxnSpPr>
        <p:spPr>
          <a:xfrm flipV="1">
            <a:off x="1674421" y="4673296"/>
            <a:ext cx="3081357" cy="2296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897026" y="3770196"/>
            <a:ext cx="1099115" cy="907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371600" y="4648200"/>
            <a:ext cx="151143" cy="1511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352800" y="3124200"/>
            <a:ext cx="681005" cy="506469"/>
            <a:chOff x="6627661" y="3066506"/>
            <a:chExt cx="1373339" cy="102136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9550120">
              <a:off x="6627661" y="3066506"/>
              <a:ext cx="946844" cy="1021363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7696200" y="3708398"/>
              <a:ext cx="304800" cy="3048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550120">
            <a:off x="3427509" y="1286131"/>
            <a:ext cx="469517" cy="506469"/>
          </a:xfrm>
          <a:prstGeom prst="rect">
            <a:avLst/>
          </a:prstGeom>
        </p:spPr>
      </p:pic>
      <p:sp>
        <p:nvSpPr>
          <p:cNvPr id="23" name="Up-Down Arrow 22"/>
          <p:cNvSpPr/>
          <p:nvPr/>
        </p:nvSpPr>
        <p:spPr>
          <a:xfrm>
            <a:off x="5471971" y="3934163"/>
            <a:ext cx="406400" cy="590091"/>
          </a:xfrm>
          <a:prstGeom prst="upDown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972405" y="4090347"/>
            <a:ext cx="2108269" cy="3693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smtClean="0"/>
              <a:t>200x accumulation</a:t>
            </a:r>
            <a:endParaRPr lang="en-US" sz="18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1212526" y="5558677"/>
            <a:ext cx="631852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sz="1800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535289" y="1444978"/>
            <a:ext cx="1738489" cy="4145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Drug Conc.</a:t>
            </a:r>
            <a:endParaRPr lang="en-US" sz="2000"/>
          </a:p>
        </p:txBody>
      </p:sp>
      <p:sp>
        <p:nvSpPr>
          <p:cNvPr id="30" name="Rectangle 29"/>
          <p:cNvSpPr/>
          <p:nvPr/>
        </p:nvSpPr>
        <p:spPr>
          <a:xfrm>
            <a:off x="1535289" y="3235222"/>
            <a:ext cx="1738489" cy="4145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Target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7505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" grpId="0"/>
      <p:bldP spid="14" grpId="0"/>
      <p:bldP spid="16" grpId="0"/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8"/>
          <a:stretch/>
        </p:blipFill>
        <p:spPr>
          <a:xfrm>
            <a:off x="236780" y="1223158"/>
            <a:ext cx="4809470" cy="42053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119166"/>
            <a:ext cx="8597900" cy="911019"/>
          </a:xfrm>
        </p:spPr>
        <p:txBody>
          <a:bodyPr/>
          <a:lstStyle/>
          <a:p>
            <a:r>
              <a:rPr lang="en-US" dirty="0" smtClean="0"/>
              <a:t>Target accumulation is similar for both </a:t>
            </a:r>
            <a:br>
              <a:rPr lang="en-US" dirty="0" smtClean="0"/>
            </a:br>
            <a:r>
              <a:rPr lang="en-US" dirty="0" smtClean="0"/>
              <a:t>150 mg and 300 mg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10" name="Up-Down Arrow 9"/>
          <p:cNvSpPr/>
          <p:nvPr/>
        </p:nvSpPr>
        <p:spPr>
          <a:xfrm>
            <a:off x="5471971" y="2542813"/>
            <a:ext cx="406400" cy="1004292"/>
          </a:xfrm>
          <a:prstGeom prst="upDown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972405" y="2773819"/>
            <a:ext cx="1083199" cy="3693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 smtClean="0"/>
              <a:t>15,000:1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11813" y="1917329"/>
            <a:ext cx="2773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150 nM = 22 μg/ml Cmin </a:t>
            </a:r>
          </a:p>
          <a:p>
            <a:pPr algn="ctr"/>
            <a:r>
              <a:rPr lang="en-US" sz="1800" dirty="0" smtClean="0"/>
              <a:t>for 150 mg Drug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4891" y="3594606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0.01 </a:t>
            </a:r>
            <a:r>
              <a:rPr lang="en-US" sz="1800" dirty="0"/>
              <a:t>n</a:t>
            </a:r>
            <a:r>
              <a:rPr lang="en-US" sz="1800" dirty="0" smtClean="0"/>
              <a:t>M (Post-dose steady state target)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55778" y="4488630"/>
            <a:ext cx="369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5×10</a:t>
            </a:r>
            <a:r>
              <a:rPr lang="en-US" sz="1800" baseline="30000" dirty="0" smtClean="0"/>
              <a:t>-5</a:t>
            </a:r>
            <a:r>
              <a:rPr lang="en-US" sz="1800" dirty="0" smtClean="0"/>
              <a:t> </a:t>
            </a:r>
            <a:r>
              <a:rPr lang="en-US" sz="1800" dirty="0"/>
              <a:t>n</a:t>
            </a:r>
            <a:r>
              <a:rPr lang="en-US" sz="1800" dirty="0" smtClean="0"/>
              <a:t>M (Baseline target conc.)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16710" y="2125651"/>
            <a:ext cx="1229568" cy="286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16" idx="1"/>
          </p:cNvCxnSpPr>
          <p:nvPr/>
        </p:nvCxnSpPr>
        <p:spPr>
          <a:xfrm flipV="1">
            <a:off x="1662545" y="4673296"/>
            <a:ext cx="3093233" cy="2304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897026" y="3770196"/>
            <a:ext cx="1099115" cy="907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371600" y="4648200"/>
            <a:ext cx="151143" cy="1511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352800" y="3124200"/>
            <a:ext cx="681005" cy="506469"/>
            <a:chOff x="6627661" y="3066506"/>
            <a:chExt cx="1373339" cy="102136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9550120">
              <a:off x="6627661" y="3066506"/>
              <a:ext cx="946844" cy="1021363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7696200" y="3708398"/>
              <a:ext cx="304800" cy="3048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550120">
            <a:off x="3427509" y="1286131"/>
            <a:ext cx="469517" cy="506469"/>
          </a:xfrm>
          <a:prstGeom prst="rect">
            <a:avLst/>
          </a:prstGeom>
        </p:spPr>
      </p:pic>
      <p:sp>
        <p:nvSpPr>
          <p:cNvPr id="23" name="Up-Down Arrow 22"/>
          <p:cNvSpPr/>
          <p:nvPr/>
        </p:nvSpPr>
        <p:spPr>
          <a:xfrm>
            <a:off x="5471971" y="3934163"/>
            <a:ext cx="406400" cy="590091"/>
          </a:xfrm>
          <a:prstGeom prst="upDown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972405" y="4090347"/>
            <a:ext cx="2108269" cy="3693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smtClean="0"/>
              <a:t>200x accumulation</a:t>
            </a:r>
            <a:endParaRPr lang="en-US" sz="1800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024806" y="5768039"/>
            <a:ext cx="5461944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Question: What would you predict </a:t>
            </a:r>
            <a:r>
              <a:rPr lang="en-US" sz="2000" smtClean="0"/>
              <a:t>for efficacy?</a:t>
            </a:r>
            <a:endParaRPr lang="en-US" sz="2000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1535289" y="1377244"/>
            <a:ext cx="1738489" cy="4145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Drug Conc.</a:t>
            </a:r>
            <a:endParaRPr lang="en-US" sz="2000"/>
          </a:p>
        </p:txBody>
      </p:sp>
      <p:sp>
        <p:nvSpPr>
          <p:cNvPr id="27" name="Rectangle 26"/>
          <p:cNvSpPr/>
          <p:nvPr/>
        </p:nvSpPr>
        <p:spPr>
          <a:xfrm>
            <a:off x="1535289" y="3235222"/>
            <a:ext cx="1738489" cy="4145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Target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848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117372"/>
            <a:ext cx="8597900" cy="914609"/>
          </a:xfrm>
        </p:spPr>
        <p:txBody>
          <a:bodyPr/>
          <a:lstStyle/>
          <a:p>
            <a:r>
              <a:rPr lang="en-US" dirty="0" smtClean="0"/>
              <a:t>Greater efficacy is observed at 300 mg vs 150 mg Why?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420375" y="2232561"/>
            <a:ext cx="4579440" cy="3054084"/>
            <a:chOff x="4420375" y="2232561"/>
            <a:chExt cx="4579440" cy="305408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1564" t="54864" r="54792"/>
            <a:stretch/>
          </p:blipFill>
          <p:spPr>
            <a:xfrm>
              <a:off x="4420375" y="2268187"/>
              <a:ext cx="4579440" cy="3018458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6341423" y="2232561"/>
              <a:ext cx="1413164" cy="37973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834535" y="1440469"/>
            <a:ext cx="333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Total Target Data</a:t>
            </a:r>
          </a:p>
          <a:p>
            <a:pPr algn="ctr"/>
            <a:r>
              <a:rPr lang="en-US" sz="1800" dirty="0" smtClean="0"/>
              <a:t>Similar for 150 mg and 300 mg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70544" y="1440469"/>
            <a:ext cx="2702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PASI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 90 Efficacy Metric</a:t>
            </a:r>
          </a:p>
          <a:p>
            <a:pPr algn="ctr"/>
            <a:r>
              <a:rPr lang="en-US" sz="1800" dirty="0" smtClean="0"/>
              <a:t>Superior for 300 mg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10095" y="497716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Week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78395" y="2220686"/>
            <a:ext cx="3963967" cy="2502036"/>
            <a:chOff x="83395" y="2232561"/>
            <a:chExt cx="3963967" cy="2502036"/>
          </a:xfrm>
        </p:grpSpPr>
        <p:grpSp>
          <p:nvGrpSpPr>
            <p:cNvPr id="25" name="Group 24"/>
            <p:cNvGrpSpPr/>
            <p:nvPr/>
          </p:nvGrpSpPr>
          <p:grpSpPr>
            <a:xfrm>
              <a:off x="415471" y="2232561"/>
              <a:ext cx="3631891" cy="2502036"/>
              <a:chOff x="415471" y="2232561"/>
              <a:chExt cx="3631891" cy="2502036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415471" y="2232561"/>
                <a:ext cx="3631891" cy="2137559"/>
                <a:chOff x="415471" y="2232561"/>
                <a:chExt cx="3631891" cy="2137559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415471" y="2612297"/>
                  <a:ext cx="3631891" cy="1757823"/>
                  <a:chOff x="3975100" y="4152900"/>
                  <a:chExt cx="3797301" cy="1837881"/>
                </a:xfrm>
              </p:grpSpPr>
              <p:pic>
                <p:nvPicPr>
                  <p:cNvPr id="15" name="Picture 14" descr="Task02_PK_Binding_Data.pdf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428" t="60629" r="84374" b="13975"/>
                  <a:stretch/>
                </p:blipFill>
                <p:spPr>
                  <a:xfrm>
                    <a:off x="3975100" y="4457699"/>
                    <a:ext cx="876301" cy="1295401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 descr="Task02_PK_Binding_Data.pdf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605" t="54705" r="22713" b="9264"/>
                  <a:stretch/>
                </p:blipFill>
                <p:spPr>
                  <a:xfrm>
                    <a:off x="4813301" y="4152900"/>
                    <a:ext cx="2959100" cy="183788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8" name="Freeform 17"/>
                <p:cNvSpPr/>
                <p:nvPr/>
              </p:nvSpPr>
              <p:spPr>
                <a:xfrm>
                  <a:off x="1223158" y="2232561"/>
                  <a:ext cx="2256312" cy="1460665"/>
                </a:xfrm>
                <a:custGeom>
                  <a:avLst/>
                  <a:gdLst>
                    <a:gd name="connsiteX0" fmla="*/ 0 w 2256312"/>
                    <a:gd name="connsiteY0" fmla="*/ 1460665 h 1460665"/>
                    <a:gd name="connsiteX1" fmla="*/ 95003 w 2256312"/>
                    <a:gd name="connsiteY1" fmla="*/ 1377538 h 1460665"/>
                    <a:gd name="connsiteX2" fmla="*/ 213756 w 2256312"/>
                    <a:gd name="connsiteY2" fmla="*/ 498764 h 1460665"/>
                    <a:gd name="connsiteX3" fmla="*/ 617517 w 2256312"/>
                    <a:gd name="connsiteY3" fmla="*/ 712520 h 1460665"/>
                    <a:gd name="connsiteX4" fmla="*/ 2256312 w 2256312"/>
                    <a:gd name="connsiteY4" fmla="*/ 676894 h 1460665"/>
                    <a:gd name="connsiteX5" fmla="*/ 2066307 w 2256312"/>
                    <a:gd name="connsiteY5" fmla="*/ 0 h 1460665"/>
                    <a:gd name="connsiteX6" fmla="*/ 47502 w 2256312"/>
                    <a:gd name="connsiteY6" fmla="*/ 213756 h 1460665"/>
                    <a:gd name="connsiteX7" fmla="*/ 0 w 2256312"/>
                    <a:gd name="connsiteY7" fmla="*/ 1460665 h 1460665"/>
                    <a:gd name="connsiteX0" fmla="*/ 0 w 2256312"/>
                    <a:gd name="connsiteY0" fmla="*/ 1460665 h 1460665"/>
                    <a:gd name="connsiteX1" fmla="*/ 95003 w 2256312"/>
                    <a:gd name="connsiteY1" fmla="*/ 1377538 h 1460665"/>
                    <a:gd name="connsiteX2" fmla="*/ 213756 w 2256312"/>
                    <a:gd name="connsiteY2" fmla="*/ 498764 h 1460665"/>
                    <a:gd name="connsiteX3" fmla="*/ 617517 w 2256312"/>
                    <a:gd name="connsiteY3" fmla="*/ 712520 h 1460665"/>
                    <a:gd name="connsiteX4" fmla="*/ 2256312 w 2256312"/>
                    <a:gd name="connsiteY4" fmla="*/ 676894 h 1460665"/>
                    <a:gd name="connsiteX5" fmla="*/ 2066307 w 2256312"/>
                    <a:gd name="connsiteY5" fmla="*/ 0 h 1460665"/>
                    <a:gd name="connsiteX6" fmla="*/ 1 w 2256312"/>
                    <a:gd name="connsiteY6" fmla="*/ 59377 h 1460665"/>
                    <a:gd name="connsiteX7" fmla="*/ 0 w 2256312"/>
                    <a:gd name="connsiteY7" fmla="*/ 1460665 h 1460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56312" h="1460665">
                      <a:moveTo>
                        <a:pt x="0" y="1460665"/>
                      </a:moveTo>
                      <a:lnTo>
                        <a:pt x="95003" y="1377538"/>
                      </a:lnTo>
                      <a:lnTo>
                        <a:pt x="213756" y="498764"/>
                      </a:lnTo>
                      <a:lnTo>
                        <a:pt x="617517" y="712520"/>
                      </a:lnTo>
                      <a:lnTo>
                        <a:pt x="2256312" y="676894"/>
                      </a:lnTo>
                      <a:lnTo>
                        <a:pt x="2066307" y="0"/>
                      </a:lnTo>
                      <a:lnTo>
                        <a:pt x="1" y="59377"/>
                      </a:lnTo>
                      <a:cubicBezTo>
                        <a:pt x="1" y="526473"/>
                        <a:pt x="0" y="993569"/>
                        <a:pt x="0" y="1460665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>
                  <a:solidFill>
                    <a:schemeClr val="bg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2116937" y="4365265"/>
                <a:ext cx="7745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Week</a:t>
                </a: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 rot="16200000">
              <a:off x="-394941" y="3260008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smtClean="0"/>
                <a:t>Conc. </a:t>
              </a:r>
              <a:r>
                <a:rPr lang="en-US" sz="1800" dirty="0" smtClean="0"/>
                <a:t>(nM)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778043" y="2741145"/>
            <a:ext cx="122177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800" smtClean="0"/>
              <a:t>300 mg</a:t>
            </a:r>
            <a:endParaRPr lang="en-US" sz="18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7778043" y="3946251"/>
            <a:ext cx="122177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150 mg</a:t>
            </a:r>
          </a:p>
        </p:txBody>
      </p:sp>
    </p:spTree>
    <p:extLst>
      <p:ext uri="{BB962C8B-B14F-4D97-AF65-F5344CB8AC3E}">
        <p14:creationId xmlns:p14="http://schemas.microsoft.com/office/powerpoint/2010/main" val="408896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22313" y="2805995"/>
            <a:ext cx="7772400" cy="1261884"/>
          </a:xfrm>
        </p:spPr>
        <p:txBody>
          <a:bodyPr/>
          <a:lstStyle/>
          <a:p>
            <a:r>
              <a:rPr lang="en-US" dirty="0" smtClean="0"/>
              <a:t>mathematical Model of Drug-target binding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5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NOLP_template 14">
      <a:dk1>
        <a:srgbClr val="000000"/>
      </a:dk1>
      <a:lt1>
        <a:srgbClr val="F5EBD7"/>
      </a:lt1>
      <a:dk2>
        <a:srgbClr val="634329"/>
      </a:dk2>
      <a:lt2>
        <a:srgbClr val="FFFFFF"/>
      </a:lt2>
      <a:accent1>
        <a:srgbClr val="FCAF17"/>
      </a:accent1>
      <a:accent2>
        <a:srgbClr val="EC8026"/>
      </a:accent2>
      <a:accent3>
        <a:srgbClr val="F9F3E8"/>
      </a:accent3>
      <a:accent4>
        <a:srgbClr val="000000"/>
      </a:accent4>
      <a:accent5>
        <a:srgbClr val="FDD4AB"/>
      </a:accent5>
      <a:accent6>
        <a:srgbClr val="D67321"/>
      </a:accent6>
      <a:hlink>
        <a:srgbClr val="E44C16"/>
      </a:hlink>
      <a:folHlink>
        <a:srgbClr val="923222"/>
      </a:folHlink>
    </a:clrScheme>
    <a:fontScheme name="NOLP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800" dirty="0" smtClean="0"/>
        </a:defPPr>
      </a:lstStyle>
    </a:txDef>
  </a:objectDefaults>
  <a:extraClrSchemeLst>
    <a:extraClrScheme>
      <a:clrScheme name="NOLP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LP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LP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LP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LP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LP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LP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LP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LP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LP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LP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LP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LP_template 13">
        <a:dk1>
          <a:srgbClr val="000000"/>
        </a:dk1>
        <a:lt1>
          <a:srgbClr val="F5EBD7"/>
        </a:lt1>
        <a:dk2>
          <a:srgbClr val="000000"/>
        </a:dk2>
        <a:lt2>
          <a:srgbClr val="634329"/>
        </a:lt2>
        <a:accent1>
          <a:srgbClr val="FCAF17"/>
        </a:accent1>
        <a:accent2>
          <a:srgbClr val="EC8026"/>
        </a:accent2>
        <a:accent3>
          <a:srgbClr val="F9F3E8"/>
        </a:accent3>
        <a:accent4>
          <a:srgbClr val="000000"/>
        </a:accent4>
        <a:accent5>
          <a:srgbClr val="FDD4AB"/>
        </a:accent5>
        <a:accent6>
          <a:srgbClr val="D67321"/>
        </a:accent6>
        <a:hlink>
          <a:srgbClr val="E44C16"/>
        </a:hlink>
        <a:folHlink>
          <a:srgbClr val="9232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LP_template 14">
        <a:dk1>
          <a:srgbClr val="000000"/>
        </a:dk1>
        <a:lt1>
          <a:srgbClr val="F5EBD7"/>
        </a:lt1>
        <a:dk2>
          <a:srgbClr val="634329"/>
        </a:dk2>
        <a:lt2>
          <a:srgbClr val="FFFFFF"/>
        </a:lt2>
        <a:accent1>
          <a:srgbClr val="FCAF17"/>
        </a:accent1>
        <a:accent2>
          <a:srgbClr val="EC8026"/>
        </a:accent2>
        <a:accent3>
          <a:srgbClr val="F9F3E8"/>
        </a:accent3>
        <a:accent4>
          <a:srgbClr val="000000"/>
        </a:accent4>
        <a:accent5>
          <a:srgbClr val="FDD4AB"/>
        </a:accent5>
        <a:accent6>
          <a:srgbClr val="D67321"/>
        </a:accent6>
        <a:hlink>
          <a:srgbClr val="E44C16"/>
        </a:hlink>
        <a:folHlink>
          <a:srgbClr val="9232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Blank.potx</Template>
  <TotalTime>136116</TotalTime>
  <Words>1829</Words>
  <Application>Microsoft Macintosh PowerPoint</Application>
  <PresentationFormat>On-screen Show (4:3)</PresentationFormat>
  <Paragraphs>339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Calibri</vt:lpstr>
      <vt:lpstr>Calisto MT</vt:lpstr>
      <vt:lpstr>Cambria Math</vt:lpstr>
      <vt:lpstr>CMU Classical Serif</vt:lpstr>
      <vt:lpstr>ＭＳ Ｐゴシック</vt:lpstr>
      <vt:lpstr>Wingdings</vt:lpstr>
      <vt:lpstr>Arial</vt:lpstr>
      <vt:lpstr>Blank</vt:lpstr>
      <vt:lpstr>Assessing the Identifiability of Models for Monoclonal Antibody Target Mediated Drug Disposition Using a New Metric of Potency</vt:lpstr>
      <vt:lpstr>Overview</vt:lpstr>
      <vt:lpstr>Introduction</vt:lpstr>
      <vt:lpstr>Monoclonal Antibodies with Soluble Targets</vt:lpstr>
      <vt:lpstr>Drug Pharmacokinetics for 150 mg monthly subcutaneous dosing</vt:lpstr>
      <vt:lpstr>Target accumulation is 200x and drug is in vast excess to its target.</vt:lpstr>
      <vt:lpstr>Target accumulation is similar for both  150 mg and 300 mg</vt:lpstr>
      <vt:lpstr>Greater efficacy is observed at 300 mg vs 150 mg Why?</vt:lpstr>
      <vt:lpstr>mathematical Model of Drug-target binding</vt:lpstr>
      <vt:lpstr>The PK-binding model </vt:lpstr>
      <vt:lpstr>The PK-binding model equations</vt:lpstr>
      <vt:lpstr>The Quasi-Equilibrium Assumption</vt:lpstr>
      <vt:lpstr>The Quasi-Equilibrium Model Binding only occurs in central compartment</vt:lpstr>
      <vt:lpstr>Model fit to drug PK and target accumulation data</vt:lpstr>
      <vt:lpstr>Sensitivity analysis: total target plateaus, but free target continues to decline with dose</vt:lpstr>
      <vt:lpstr>mathematical analysis of drug-target model</vt:lpstr>
      <vt:lpstr>Key Quantity of Interest: Free Target vs Baseline</vt:lpstr>
      <vt:lpstr>Calculating Free Target vs Total Target</vt:lpstr>
      <vt:lpstr>Analysis of total target dynamics before dosing</vt:lpstr>
      <vt:lpstr>Analysis of total target dynamics  after dosing</vt:lpstr>
      <vt:lpstr>Estimating the free target compared to baseline</vt:lpstr>
      <vt:lpstr>Summary</vt:lpstr>
      <vt:lpstr>Analysis of total target kinetics</vt:lpstr>
      <vt:lpstr>Target dynamics is characterized by 4 parameters</vt:lpstr>
      <vt:lpstr>Understanding the total target dynamics</vt:lpstr>
      <vt:lpstr>Identifiability – free target inhibition can be predicted even if baseline target is not measurable</vt:lpstr>
      <vt:lpstr>Free target inhibition can be predicted even if complex elimination (keDT) is not identifiable</vt:lpstr>
      <vt:lpstr>Summary</vt:lpstr>
      <vt:lpstr>Limitations</vt:lpstr>
      <vt:lpstr>Acknowledgements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Stein</dc:creator>
  <cp:lastModifiedBy>Stein, Andrew</cp:lastModifiedBy>
  <cp:revision>816</cp:revision>
  <cp:lastPrinted>2016-06-21T22:33:55Z</cp:lastPrinted>
  <dcterms:created xsi:type="dcterms:W3CDTF">2014-04-10T00:21:34Z</dcterms:created>
  <dcterms:modified xsi:type="dcterms:W3CDTF">2017-03-16T15:20:51Z</dcterms:modified>
</cp:coreProperties>
</file>